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6"/>
  </p:notesMasterIdLst>
  <p:sldIdLst>
    <p:sldId id="292" r:id="rId2"/>
    <p:sldId id="391" r:id="rId3"/>
    <p:sldId id="357" r:id="rId4"/>
    <p:sldId id="375" r:id="rId5"/>
    <p:sldId id="372" r:id="rId6"/>
    <p:sldId id="400" r:id="rId7"/>
    <p:sldId id="383" r:id="rId8"/>
    <p:sldId id="359" r:id="rId9"/>
    <p:sldId id="385" r:id="rId10"/>
    <p:sldId id="389" r:id="rId11"/>
    <p:sldId id="388" r:id="rId12"/>
    <p:sldId id="398" r:id="rId13"/>
    <p:sldId id="397" r:id="rId14"/>
    <p:sldId id="379" r:id="rId15"/>
    <p:sldId id="396" r:id="rId16"/>
    <p:sldId id="399" r:id="rId17"/>
    <p:sldId id="374" r:id="rId18"/>
    <p:sldId id="364" r:id="rId19"/>
    <p:sldId id="369" r:id="rId20"/>
    <p:sldId id="390" r:id="rId21"/>
    <p:sldId id="380" r:id="rId22"/>
    <p:sldId id="381" r:id="rId23"/>
    <p:sldId id="384" r:id="rId24"/>
    <p:sldId id="382" r:id="rId25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Woodson" initials="D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2" autoAdjust="0"/>
    <p:restoredTop sz="88523" autoAdjust="0"/>
  </p:normalViewPr>
  <p:slideViewPr>
    <p:cSldViewPr>
      <p:cViewPr>
        <p:scale>
          <a:sx n="100" d="100"/>
          <a:sy n="100" d="100"/>
        </p:scale>
        <p:origin x="-186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5616"/>
          </a:xfrm>
          <a:prstGeom prst="rect">
            <a:avLst/>
          </a:prstGeom>
        </p:spPr>
        <p:txBody>
          <a:bodyPr vert="horz" lIns="91915" tIns="45958" rIns="91915" bIns="45958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531" y="0"/>
            <a:ext cx="3043979" cy="465616"/>
          </a:xfrm>
          <a:prstGeom prst="rect">
            <a:avLst/>
          </a:prstGeom>
        </p:spPr>
        <p:txBody>
          <a:bodyPr vert="horz" lIns="91915" tIns="45958" rIns="91915" bIns="45958" rtlCol="0"/>
          <a:lstStyle>
            <a:lvl1pPr algn="r">
              <a:defRPr sz="1200"/>
            </a:lvl1pPr>
          </a:lstStyle>
          <a:p>
            <a:fld id="{B92EF084-EB09-4536-A528-BD13792B7B5E}" type="datetimeFigureOut">
              <a:rPr lang="fr-FR" smtClean="0"/>
              <a:pPr/>
              <a:t>06/03/2015</a:t>
            </a:fld>
            <a:endParaRPr lang="fr-F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6913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15" tIns="45958" rIns="91915" bIns="45958" rtlCol="0" anchor="ctr"/>
          <a:lstStyle/>
          <a:p>
            <a:endParaRPr lang="fr-F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946" y="4422543"/>
            <a:ext cx="5617208" cy="4188935"/>
          </a:xfrm>
          <a:prstGeom prst="rect">
            <a:avLst/>
          </a:prstGeom>
        </p:spPr>
        <p:txBody>
          <a:bodyPr vert="horz" lIns="91915" tIns="45958" rIns="91915" bIns="4595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1885"/>
            <a:ext cx="3043979" cy="465616"/>
          </a:xfrm>
          <a:prstGeom prst="rect">
            <a:avLst/>
          </a:prstGeom>
        </p:spPr>
        <p:txBody>
          <a:bodyPr vert="horz" lIns="91915" tIns="45958" rIns="91915" bIns="45958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531" y="8841885"/>
            <a:ext cx="3043979" cy="465616"/>
          </a:xfrm>
          <a:prstGeom prst="rect">
            <a:avLst/>
          </a:prstGeom>
        </p:spPr>
        <p:txBody>
          <a:bodyPr vert="horz" lIns="91915" tIns="45958" rIns="91915" bIns="45958" rtlCol="0" anchor="b"/>
          <a:lstStyle>
            <a:lvl1pPr algn="r">
              <a:defRPr sz="1200"/>
            </a:lvl1pPr>
          </a:lstStyle>
          <a:p>
            <a:fld id="{8978686A-DF98-45EE-BF19-F9E6D7298E7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9012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Title of Presentation | Qualifier Text |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59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Operational ~100 days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E02E-D962-4C82-A9E7-20EF616C4BF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Title of Presentation | Qualifier Text | Page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79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Title of Presentation | Qualifier Text | Page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79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Title of Presentation | Qualifier Text | Page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79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Title of Presentation | Qualifier Text | Page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79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Title of Presentation | Qualifier Text |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779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700" dirty="0" smtClean="0"/>
              <a:t>Higher Operational Costs</a:t>
            </a:r>
          </a:p>
          <a:p>
            <a:pPr lvl="1"/>
            <a:r>
              <a:rPr lang="en-CA" sz="1400" dirty="0" smtClean="0"/>
              <a:t>No additional labour was accounted for </a:t>
            </a:r>
            <a:r>
              <a:rPr lang="en-CA" sz="1400" dirty="0" err="1" smtClean="0"/>
              <a:t>Cogen</a:t>
            </a:r>
            <a:r>
              <a:rPr lang="en-CA" sz="1400" dirty="0" smtClean="0"/>
              <a:t> Operations. It is a 5 day process with 2 man 24/7 operators to get the engine running</a:t>
            </a:r>
            <a:r>
              <a:rPr lang="en-CA" sz="1300" dirty="0" smtClean="0"/>
              <a:t>.</a:t>
            </a:r>
          </a:p>
          <a:p>
            <a:pPr lvl="1"/>
            <a:r>
              <a:rPr lang="en-CA" sz="1400" dirty="0" smtClean="0"/>
              <a:t>Carbon annual costs of 365k vs 150k in OBC</a:t>
            </a:r>
          </a:p>
          <a:p>
            <a:endParaRPr lang="en-CA" sz="1700" dirty="0" smtClean="0"/>
          </a:p>
          <a:p>
            <a:r>
              <a:rPr lang="en-CA" sz="1700" dirty="0" smtClean="0"/>
              <a:t>Higher fuel quality is required </a:t>
            </a:r>
          </a:p>
          <a:p>
            <a:pPr lvl="1"/>
            <a:r>
              <a:rPr lang="en-CA" sz="1400" dirty="0" smtClean="0"/>
              <a:t>&lt;30% Moisture for CHP </a:t>
            </a:r>
            <a:r>
              <a:rPr lang="en-CA" sz="1400" dirty="0" err="1" smtClean="0"/>
              <a:t>startup</a:t>
            </a:r>
            <a:r>
              <a:rPr lang="en-CA" sz="1400" dirty="0" smtClean="0"/>
              <a:t> until engine is running and dryer is available</a:t>
            </a:r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8686A-DF98-45EE-BF19-F9E6D7298E76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673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8686A-DF98-45EE-BF19-F9E6D7298E76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5732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Operational ~100 days</a:t>
            </a:r>
          </a:p>
          <a:p>
            <a:pPr rtl="0" eaLnBrk="1" fontAlgn="ctr" latinLnBrk="0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Steam Produced (Million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lbs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110.7 Thermal mode + 22.3 HRSG steam + 7.2 Hot water = 140.2 million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lbs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Campus Use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(Million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lbs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Total production = 645.0,  total campus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= 612.6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GJ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NG offset = 145,999GJ from thermal mode + 29,425 GJ HRSG + 9,439 GJ HW = 184,863 GJ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Tonnes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CO2 offset =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thermal mode Gas offset = 7298 tCo2, thermal mode gas addition: -72tCo2, biomass carbon add: -345tCo2 = 6880 tCo2  </a:t>
            </a:r>
          </a:p>
          <a:p>
            <a:pPr rtl="0" eaLnBrk="1" fontAlgn="ctr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Electricity Produced (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Mwh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9806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MWh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E02E-D962-4C82-A9E7-20EF616C4BF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Title of Presentation | Qualifier Text | Page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79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Title of Presentation | Qualifier Text |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34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8686A-DF98-45EE-BF19-F9E6D7298E76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6514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Title of Presentation | Qualifier Text |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197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Title of Presentation | Qualifier Text | Page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79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Thermal Mode: 20,000 </a:t>
            </a:r>
            <a:r>
              <a:rPr lang="en-US" dirty="0" err="1" smtClean="0"/>
              <a:t>lb</a:t>
            </a:r>
            <a:r>
              <a:rPr lang="en-US" dirty="0" smtClean="0"/>
              <a:t>/r</a:t>
            </a:r>
          </a:p>
          <a:p>
            <a:r>
              <a:rPr lang="en-US" dirty="0" err="1" smtClean="0"/>
              <a:t>Cogen</a:t>
            </a:r>
            <a:r>
              <a:rPr lang="en-US" dirty="0" smtClean="0"/>
              <a:t> Mode: 9600 </a:t>
            </a:r>
            <a:r>
              <a:rPr lang="en-US" dirty="0" err="1" smtClean="0"/>
              <a:t>lb</a:t>
            </a:r>
            <a:r>
              <a:rPr lang="en-US" dirty="0" smtClean="0"/>
              <a:t>/</a:t>
            </a:r>
            <a:r>
              <a:rPr lang="en-US" dirty="0" err="1" smtClean="0"/>
              <a:t>hr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Title of Presentation | Qualifier Text | Page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79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Commercial (Thermal) </a:t>
            </a:r>
          </a:p>
          <a:p>
            <a:pPr lvl="1">
              <a:buNone/>
            </a:pPr>
            <a:r>
              <a:rPr lang="en-US" sz="1800" dirty="0">
                <a:cs typeface="Arial" pitchFamily="34" charset="0"/>
              </a:rPr>
              <a:t>→ produces 20k lbs/hr steam (</a:t>
            </a:r>
            <a:r>
              <a:rPr lang="en-US" sz="1800" dirty="0" err="1">
                <a:cs typeface="Arial" pitchFamily="34" charset="0"/>
                <a:sym typeface="Symbol"/>
              </a:rPr>
              <a:t></a:t>
            </a:r>
            <a:r>
              <a:rPr lang="en-US" sz="1800" dirty="0">
                <a:cs typeface="Arial" pitchFamily="34" charset="0"/>
                <a:sym typeface="Symbol"/>
              </a:rPr>
              <a:t> 25% of current campus use)</a:t>
            </a:r>
            <a:endParaRPr lang="en-US" sz="1800" dirty="0"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Demonstration (Thermal &amp; Electricity)</a:t>
            </a:r>
          </a:p>
          <a:p>
            <a:pPr lvl="1">
              <a:buNone/>
            </a:pPr>
            <a:r>
              <a:rPr lang="en-US" sz="1800" dirty="0">
                <a:cs typeface="Arial" pitchFamily="34" charset="0"/>
              </a:rPr>
              <a:t>→ produces 1.9 </a:t>
            </a:r>
            <a:r>
              <a:rPr lang="en-US" sz="1800" dirty="0" err="1">
                <a:cs typeface="Arial" pitchFamily="34" charset="0"/>
              </a:rPr>
              <a:t>MWe</a:t>
            </a:r>
            <a:r>
              <a:rPr lang="en-US" sz="1800" dirty="0">
                <a:cs typeface="Arial" pitchFamily="34" charset="0"/>
              </a:rPr>
              <a:t> (gross) electrical power (</a:t>
            </a:r>
            <a:r>
              <a:rPr lang="en-US" sz="1800" dirty="0">
                <a:cs typeface="Arial" pitchFamily="34" charset="0"/>
                <a:sym typeface="Symbol"/>
              </a:rPr>
              <a:t> 5% of Campus demand</a:t>
            </a:r>
            <a:r>
              <a:rPr lang="en-US" sz="1800" dirty="0">
                <a:cs typeface="Arial" pitchFamily="34" charset="0"/>
              </a:rPr>
              <a:t>) </a:t>
            </a:r>
            <a:r>
              <a:rPr lang="en-US" sz="1800" u="sng" dirty="0">
                <a:cs typeface="Arial" pitchFamily="34" charset="0"/>
              </a:rPr>
              <a:t>and</a:t>
            </a:r>
            <a:r>
              <a:rPr lang="en-US" sz="1800" dirty="0">
                <a:cs typeface="Arial" pitchFamily="34" charset="0"/>
              </a:rPr>
              <a:t> 9.6k lbs/hr steam (</a:t>
            </a:r>
            <a:r>
              <a:rPr lang="en-US" sz="1800" dirty="0">
                <a:cs typeface="Arial" pitchFamily="34" charset="0"/>
                <a:sym typeface="Symbol"/>
              </a:rPr>
              <a:t></a:t>
            </a:r>
            <a:r>
              <a:rPr lang="en-US" sz="1800" dirty="0">
                <a:cs typeface="Arial" pitchFamily="34" charset="0"/>
              </a:rPr>
              <a:t> 12% of current campus use)</a:t>
            </a:r>
            <a:endParaRPr lang="en-CA" sz="1800" dirty="0">
              <a:cs typeface="Arial" pitchFamily="34" charset="0"/>
            </a:endParaRPr>
          </a:p>
          <a:p>
            <a:endParaRPr lang="en-US" dirty="0" smtClean="0"/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Goal:</a:t>
            </a: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	Demonstrate technical and commercial viability of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MWe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combined heat and electrical power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bioenergy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E02E-D962-4C82-A9E7-20EF616C4BF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Operational ~100 days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E02E-D962-4C82-A9E7-20EF616C4BFC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Title of Presentation | Qualifier Text |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779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Emission Dispersion Study identified the top of Marine Tower #5 to be the worse case scenario for air containments from the BRDF  </a:t>
            </a:r>
          </a:p>
          <a:p>
            <a:r>
              <a:rPr lang="en-US" sz="1600" dirty="0"/>
              <a:t>June 1</a:t>
            </a:r>
            <a:r>
              <a:rPr lang="en-US" sz="1600" baseline="30000" dirty="0"/>
              <a:t>st</a:t>
            </a:r>
            <a:r>
              <a:rPr lang="en-US" sz="1600" dirty="0"/>
              <a:t>  2012 RWDI completed the installation of the ambient air monitor on the roof of the adjacent student residences building. </a:t>
            </a:r>
          </a:p>
          <a:p>
            <a:r>
              <a:rPr lang="en-US" sz="1600" dirty="0"/>
              <a:t>Monitor provides real time data for ambient levels of: </a:t>
            </a:r>
          </a:p>
          <a:p>
            <a:pPr lvl="1"/>
            <a:r>
              <a:rPr lang="en-US" dirty="0" smtClean="0"/>
              <a:t>PM 2.5</a:t>
            </a:r>
          </a:p>
          <a:p>
            <a:pPr lvl="1"/>
            <a:r>
              <a:rPr lang="en-US" dirty="0" smtClean="0"/>
              <a:t>NO</a:t>
            </a:r>
            <a:r>
              <a:rPr lang="en-US" baseline="-25000" dirty="0" smtClean="0"/>
              <a:t>2</a:t>
            </a:r>
          </a:p>
          <a:p>
            <a:pPr lvl="1"/>
            <a:r>
              <a:rPr lang="en-US" dirty="0" smtClean="0"/>
              <a:t>NO</a:t>
            </a:r>
          </a:p>
          <a:p>
            <a:r>
              <a:rPr lang="en-US" sz="1600" dirty="0"/>
              <a:t>Automatic emails are sent to BO if levels exceed the Metro Vancouver air quality objectives of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24 hour average PM 2.5 &lt; 25 µg/m</a:t>
            </a:r>
            <a:r>
              <a:rPr lang="en-US" b="1" baseline="30000" dirty="0" smtClean="0">
                <a:solidFill>
                  <a:srgbClr val="FF0000"/>
                </a:solidFill>
              </a:rPr>
              <a:t>3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1 hour NO</a:t>
            </a:r>
            <a:r>
              <a:rPr lang="en-US" b="1" baseline="-25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 &lt; 107 ppb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E02E-D962-4C82-A9E7-20EF616C4BFC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Title of Presentation | Qualifier Text |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30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Operational ~100 days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E02E-D962-4C82-A9E7-20EF616C4BF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92D-E78E-4521-B930-45F6E0A2DF2B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93BB-5660-4F78-A565-DCB85161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48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92D-E78E-4521-B930-45F6E0A2DF2B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EE83-2BD6-4DCD-8B88-C566CA1F50F0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1585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92D-E78E-4521-B930-45F6E0A2DF2B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EE83-2BD6-4DCD-8B88-C566CA1F50F0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1539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3" name="Picture 6" descr="p2u_b4c10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5188"/>
            <a:ext cx="914400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3" name="Picture 6" descr="p2u_b4c10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5188"/>
            <a:ext cx="914400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" y="5970984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942409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946601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942409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942409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95612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92D-E78E-4521-B930-45F6E0A2DF2B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EE83-2BD6-4DCD-8B88-C566CA1F50F0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6656947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946601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970984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970984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942409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95612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943947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943947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3" name="Picture 6" descr="p2u_b4c10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5188"/>
            <a:ext cx="914400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BFB2-CC98-49D0-9BCE-58757363440A}" type="datetime1">
              <a:rPr lang="en-US" smtClean="0"/>
              <a:pPr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 Change this Text &gt; Insert &gt; Header and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93BB-5660-4F78-A565-DCB85161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0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92D-E78E-4521-B930-45F6E0A2DF2B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EE83-2BD6-4DCD-8B88-C566CA1F50F0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755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92D-E78E-4521-B930-45F6E0A2DF2B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EE83-2BD6-4DCD-8B88-C566CA1F50F0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7434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92D-E78E-4521-B930-45F6E0A2DF2B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EE83-2BD6-4DCD-8B88-C566CA1F50F0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625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92D-E78E-4521-B930-45F6E0A2DF2B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EE83-2BD6-4DCD-8B88-C566CA1F50F0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9206960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92D-E78E-4521-B930-45F6E0A2DF2B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EE83-2BD6-4DCD-8B88-C566CA1F50F0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5604940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592D-E78E-4521-B930-45F6E0A2DF2B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2EE83-2BD6-4DCD-8B88-C566CA1F50F0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5937726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2592D-E78E-4521-B930-45F6E0A2DF2B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2EE83-2BD6-4DCD-8B88-C566CA1F50F0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7" name="Picture 6" descr="p2u_b4c10.eps"/>
          <p:cNvPicPr>
            <a:picLocks noChangeAspect="1"/>
          </p:cNvPicPr>
          <p:nvPr userDrawn="1"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0" y="5945188"/>
            <a:ext cx="914400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151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 descr="2MN_UBC_BDRF_EntSign_Credit_MitsNaga_0041.jpg"/>
          <p:cNvPicPr>
            <a:picLocks noGrp="1" noChangeAspect="1"/>
          </p:cNvPicPr>
          <p:nvPr>
            <p:ph sz="quarter" idx="1"/>
          </p:nvPr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084541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534400" y="6337300"/>
            <a:ext cx="609600" cy="520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17F74E-0843-4C96-9DAC-0F5CA6F45346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794" name="AutoShape 2" descr="data:image/jpeg;base64,/9j/4AAQSkZJRgABAQAAAQABAAD/2wCEAAkGBhQSEBUTExQTFBUVGB8aGRYYGBgXFBoXFxkVFxgaFRcZHSYeGhkjGRoaIC8gIycqLCwtFR4xNTAqNSYrLCkBCQoKDgwOGg8PGiwhHyQrLS8yLC81NS00KioxMzQyMS4sLC80LCwsLDUqNDAsLCwvLCwsKSwwLCwsLCwsLCwsLP/AABEIAMABBgMBIgACEQEDEQH/xAAbAAACAwEBAQAAAAAAAAAAAAAABQQGBwMCAf/EAE0QAAEDAQMDDQ8DAgUCBwAAAAEAAgMRBBIhBTFRBhMUIjRBU2Fxc4Gy0gcWFzIzY3KCkZKToaKz00JSsYPCIyRiw9HB8RU1RXSE4fD/xAAaAQACAwEBAAAAAAAAAAAAAAAABQECAwQG/8QANBEAAQMBAwoGAgIDAQEAAAAAAQACAxEEITEFEhMUQVFScZGxMjOBodHwYcE08SJy4SQj/9oADAMBAAIRAxEAPwDV7TabQ+1PiifGxrI2O20ZeSXl43nCni/Ne9i2zh4Pgu/Kiy7vn5mLrTJusGtzqkk4nad652Mzqkk4nad6UbFtnDwfBd+VGxbZw8HwXflTdCvoxvPUq+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VZEtcrnTMlcxzopA0FrS0EFjH5iT+7Sheci+XtfPN+zEhEXh690ReH1PdFl3fPzMXWmTdKLLu+fmYutMm6I8DzPdEWB5nuVytTyGOIzhpI5QCsxbq2tlPK/RH2Vptt8k/wBE/wAFYs3MlGVZXxlmY4jHD0XBb3uaW5pIxWtal7a+ayRySG8516poBme4DAYZgE1SPUVuGL1vuPTxNLMSYWE7h2TCEkxtJ3BCEIW60Qs0yhqxtTZpWtloGyPaBcZgGvcB+nQFpaxrKu6Judk+45KMqyPYxpYSL9iW297mhuaaYrQ9RGVpbRDI6V14tkug0aMLjD+kDfJViVR7m255ed/241bl22NxdA0k1NF02VxdECVDyxaHMs8z2mjmxucDnoQ0kGhwzrOO/W18L9EfZWh6oNyT80/qOWQJXlWWSN7cxxF2wrjt0j2uGaSLk9bq3tYIOug03ixlDxGjarScnW5s0TJWeK8V5NIPGDUdCyjLGSzA9oxuvY17TpDgKjlBqPZpVj7n2WbrzZ3HB22Z6Q8ZvSMeg6VSw2mRkxilJNd+9Uss7myZkhx371fUIQvQpwhZnbtWNrbLI0S0DZHAC4zMHED9OhaYsZyn5ebnX9dyUZVkexjcwkX7Eut73NDc00xWm6kcoPmsrZJHXnFzhWgGAJAwAATlV3UFuJvpO6xViTCzEmFhO4LrgJMbSdwQhCFutkLOcs6tLQLRIIpLsbXXWi6w+LgTUgnEgn2K6aospaxZpJB4wFG+k7at+Zr0LI2t3gCTmA3yd5JcqWhzM1jDQ43JZbpi0hrTTanffrbOG+iPsrRciZR1+zxy4Vc3Gm84YOHQ4FZXlfJjrPM6J2JbTHeIIBqOmo6FbO5xlHCSAnNt28hoHU4gaH1isLBaJGzmKUk1uvvvCyskzxLmPJ3X71dkIQvQpwhCEIQlGRfL2vnm/ZiQjIvl7XzzfsxIWcXh9T3WUPh9T3KLLu+fmYutMm6UWXd8/MxdaZN0R4Hme6IsDzPcrjbfJP8ARP8ABWLNzLabb5J/on+CsWbmSTLGLPX9JdlHFvqtT1Fbhi9b7j08SPUVuGL1vuPTxN7L5DP9R2TGHy28ghCELoWqFjWVd0Tc7J9xy2VY1lXdE3OyfcckuWPA3mleUcG+qu/c23PLzv8Atxq3Ko9zbc8vO/7caty77F/HZyXVZPJb92pfqg3JPzT+o5ZAVr+qDck/NP6jlkBSjLHjbyXDlDxjktHy/kXX7BGWiskTGubpIui83pHzAWeQTljmvYaOaQ4HjGIWw5L8hFzbeqFm2q/I2x7SbooySrmaB+5vQfk4K+UrPQNnb+K/o/fwptsVAJB6/fuxaPkfKTbRCyVv6hiNDhg4dBqpizvUBljW5jA47WXFvFIB/c0U9UaVoia2SfTxB23bzXfZ5dKwHbtQsZyn5ebnX9dy2ZYzlPy83Ov67kuyx4G81x5Rwb6rRNQW4m+k7rFWJV3UFuJvpO6xViTOy+QzkF22fym8ghCF8Jouhbqi90fKNXRwDe/xHcpq1vyve0JPqNydrtrZUbWPbn1fF6bxB6CoGWcoa/aJJd5zsPRGDfpAV37nmTrkDpSMZXYegyoH1XvkvNR/+q2Z2wGvoMEkZ/8Ae0V2Y+gUPuj5O8nOB/odyYubXpve8FWdT2UdYtMcmZtaO9F2BryZ/VWnZeydr9mkj33N2vpDFvzAWPqcosMNoErdt/qFNsaY5Q8bb/ULb0JRqUylr1kjcTVzRcdpvNwqeUUPSm69Cx4e0OG1OGOD2hw2oQhCurJRkXy9r55v2YkIyL5e18837MSFnF4fU91lD4fU9yiy7vn5mLrTJulFl3fPzMXWmTdEeB5nuiLA8z3K423yT/RP8FYs3Mtptvkn+if4KxZuZJMsYs9f0l2UcW+q1PUVuGL1vuPTxI9RW4YvW+49PE3svkM/1HZMYfLbyCEIQuhaoWNZV3RNzsn3HLZVjWVd0Tc7J9xyS5Y8DeaV5Rwb6q79zbc8vO/7catyqPc23PLzv+3Grcu+xfx2cl1WTyW/dqX6oNyT80/qOWQFa/qg3JPzT+o5ZAUoyx428lw5Q8Y5LZcl+Qi5tvVCg6qsjbJs7mgbdu2Zyje6RUezQp2S/IRc23qhSk9LBJHmOwITQtD2Zp2hYkx5BBBIINQd8EYg8oK1zIGVhabOyTCuZw0PGcf9RxEKh6t8jazaL7RtJauGgP8A1jp8bpOhe9Q2WdZtGtuO0mw4g/8ASenxeluhefsbzZbQYn4G74KUWd5gmLHcvgrSljOU/Lzc6/ruWzLGcp+Xm51/XcurLHgbzW+UcG+q0TUFuJvpO6xViVd1Bbib6TusVYkzsvkM5Bdtn8pvIISPVnlHWbI+h20m0b61b1ORt4p4s67oWUr9obEDhE3H030OPI277xWdum0UDjtN3VUtUmZEfzcqzBCXuaxvjOIaOVxoPmtksVlEUbI25mNDR0CizvUFk7XLVfOaJt71nVa35Xj6q0tcWSYc1hkO3sFz5Pjo0v3oWUarcn6za5APFft28j61+q8OgLV1UO6Lk+9EyYZ43XT6L6f3Ae8VvlKLSQEjEX/K1tsedFXdel3c6yjdlfCTg8Xm+k3A9JbT3FoCxnJ1tMMzJR+hwPKMzh0tqOlbJHIHAEGoIqDxHMs8lTZ8RYdnYqlgkqwt3L0hCE2TBKMi+XtfPN+zEhGRfL2vnm/ZiQs4vD6nusofD6nuUWXd8/MxdaZN0osu75+Zi60ybojwPM90RYHme5XK1NrG4aWn+CsUYcByLcFi9ts2tyvjpS44t6GkgfJJssNuYeaX5RHhPP8AS0vUO7/IRev9x6eqp9zu3B0D4t+N1af6X4g+9eVsTOxuDoGEbh7LusxrE3khCELqW6FjOUzWeU6ZXn2vcVr2ULYIonyOzMaT7Bm5TmWMlxOJznPy76RZYcKMbzSrKJH+I5rQu5uylmkOmU/JkYVsSHURZrlijrnfV3Q4mn00T5NLI3NgYDuC7bM3NiaPwl+qDck/NP6jlkBWv6oNyT80/qOWQFJsseNvJL8oeMclsuS/IRc23qhSlFyX5CLm29UKUvQN8ITZuASzVFkgWmzujwveMw6HjN7cx4iVkrgQaGoINNBBH8EFbas51e5H1uYTNG0lz8Ugz+8MeUOSfKtnzmiVuIx5Jdb4ajSD1Vv1L5Y2TZ2vPjt2r/SG/wBIoelZhlPy83Ov67k11G5Z1i0AOO0lo12gH9DugmnI46Eqyn5ebnX9dy4bVaNPZ2E4g0K5JptJG2uIqtE1Bbib6TusVYlXdQW4m+k7rFWJegsvkM5BN7P5TeQXO0ThjHPcaNaCSeICpWNWu1GWR8js73Fx4qmtOQZuhaHq/wAo63ZtbBxlNPVGLv8AoPWWfWCxmWVkYzvcByAnE9AqehJsqyF8jYm7O5++6XW9+c8MGzuV6seVJYgRHI5gOe6aV5VI75LTw8vvK+d4dk/Y74j/APlfe8Oyfsd8R/aUDJ1qaKB/uVAsdoFwI6n4VC75LTw8vvLxPlyd7S18sjmnOCagrQO8Oyfsd8R/aR3h2T9jviP7Sk5PtZuL/co1S0cXufhZitM1C5R1yyBp8aI3DyDFv0kD1SqdquyK2zThrARG5oLaknEYOFTicaH1lJ1BZR1u1XDmlFPWbVzfleHSFhYy6zWrRu5fCzs5MM+a7ktKQhC9QnqUZF8va+eb9mJCMi+XtfPN+zEhZxeH1PdZQ+H1Pcosu75+Zi60ybpRZd3z8zF1pk3RHgeZ7oiwPM9yhZ7q/wAjlkonaNrJQO4ngUFeUAdLeNaEuVqsrZGOY8BzXChB/wD3zWVqs4njLOnNVnhErM1ZHkbKz7NMJGY0wc3ec05wdGmukBadknVFDaALjwHb7HUDx0b/ACioVIy5qIlhJdEDLHxYyN5W/q5R7Aq05uNDnGcHODxhIIp57Ccx7bvuBSmOaSzHNcLvuC29cbVbWRNvSPawaXED+VjrbbIBQSSAaA5wH8ri91TUmp0nE+0rqdlgUuZ7roOUbrm+6suq7VXsj/CirrQNSTgXkZsN5oz45zookmS8mutEzYm53HE/taPGd0D50G+u+StT81oI1thu/vdgz27/AEVWj6ntTrLKyg2z3eM8ihPEBvNGhc8MEttl0kmH24LCOKS0vz34fbgmcEIY1rWigaAANAAoF7QhemwTxL9UG5J+af1HLICtf1Qbkn5p/UKyEsOg+xedyx428knyh4xyWyZL8hFzbeqFKUbJnkIvQb1QpK9A3whNm4BCg5ayWLRA+I4XhgdDhi0+35VU5CHNDgWnAqXNDhQrE5oS1xa4Uc0kEaCMCF8c4kkk1JxJOck56q3d0DIt2QWhowftX0/cBgekCnqjSqjcOg+xeNtEDoZCwrzcsZjeWlaXqC3E30ndYqxKvagx/km+k7rFN8p20QwvlONxpNNJ3h0mg6V6uzECBpPCOyewECFpO5Z1q4yjrtrc0HaxC4NF7O8+3D1VM7nmTr07pSMI20HpPww5Gg+8qs+8SS6pJNSaZycSfatP1GZO1qyMqKOk259al2vqhqR2NptFqMjtl/wllmBmnzzz+E9QhC9KnaEIQhCrHdAyffswkAxidXjuu2rvndPqrOoZixzXtwc0hw5Wmo+YWz2qziRjmOxa9paeQihWN2iyOje5jgascWnA52mleRedyrEWyCQbe4Sa3x0eHjatisVrEsbJG5ntDh0iq7qqdz233oHRHPG6o9F9T1r3yVrTyzy6WNr96aQv0jA5KMi+XtfPN+zEhGRfL2vnm/ZiQrReH1PdEPh9T3KLLu+fmYutMm6rdoyzFZ7fKZX3L0UdMHGtHS18UHSFI79bHw30SdlYNtETKhzgDU7RvWccrGggkC8908QkffrY+G+iTso79bHw30SdlX1qDjb1C000fEOqeKPasnxyYSRsf6TQ7+QlffrY+G+iTso79bHw30SdlQbTZzcXt6hQZYjcXDqFIOpey8BF7oXaz5Cs7DVkMTTpDG19tKqD362Phvok7KO/Wx8N9EnZVBLZReHN6hUDoBgW+yeISPv1sfDfRJ2Ud+tj4b6JOytNag429Qt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uuRfL2vnm/ZiQuOpm1tlktUjDea6UUNCK0ijGY45whXhILKj891EJq2o3nuVUe6Bu3+m3+XquKx90Ddv9Nv8AL1XF5K2+e/mkVo813NCEIXKsEIQhCEIXWxwa5LHHWl97WV0X3BteiqlWPJeuWoQXqVkcy9T9pdjSvErtjc6lNpp6qwaTgoCEFN8tZA1iJkjX3w4C9hQsc5oe0HE1BFceJDY3PaXNFwxQGkgkbEoQpeVrDrMzo63rt3GlPGY12bpp0KRZsmRusz5jI8OjIBaGAiribm2vZsBXDCu+pETi4t2ivtipzDUt3V9ksQpOTLK2SZkbnXA9129StCcG4YZ3UHSulhyU6S0CA7U3iHHOGhlbx6KH5KGxudSgxNPVQGk0pyUJCJXAVIqQK0rgSN6o3sE7t2SbNDI6N9okDm0rSKoxaHDG9oIUsic4Eil35AQ1tUkQvjjQEqwyamotfNnbO7Xt4Ojowm5fpeDjTDfopjhdJ4ftVLWF2Cr6F8Tc5LhjazX5XtfIwPDWR3g1rq3bxJFThmCqyMvw+FDWlyUoXS0xta8hr77RmdQtqNNDiORThk6PYuv64+9f1u5cFL92/wCNe8Wm/ToQ2NziQNiA0mqWoXexRxl1JXuY2mdrb5rhQUqMKVx4kztuSLPG1hM8hMjL7RrWcGoFdthiFZsLnNzhTqFLWFwqO6SoUrJdjbLKI3PuXsGmlRf/AEh2OAJwrpIXSPJREcskhMYjNwClS6X9gx3hiTo0qGxOcKgXX+ygNJFVBQhCzVUIQhCEIQhCFf8AubeQl5z+xqEdzbyEvOf2NQvYWH+OzkvQ2TyWpH3QN2/02/y9VxWPugbt/pt/l6r0cLnGjWucc9ACTTThvLzVsFbQ/mks/mu5ryhfWsJBIBIGcgVA5dCGtJNACScwGJJ4guSiwXxC7OsMgBJjkAGcljgAOM0XJjCTQAknMAKk8gCktIuIU0XfJ0oZPE92AbIxxPE17SfkFYrFkeSK3G0PAEDXvk12824WG8W3ccSagUVYlgc3BzXNP+oEH5rwyIkgNBJOYAVNeIBdEUujoC2tDUbL1djs03jbVfCVarbaG7IEMh/wp7PGxx/a67WN/K13yJVbnsr2eOx7K5rzXNryVC5xxEmjQSdAFTpOAURSuiq2mNP69aoa4tup9/6muqwUtko0XB7I4wpNgsTzk6chpIc5jhmxbGXXzn3khjjJ8UE0FcBWgGc4b3GvBaM9AgTDSOeRjX3U5/8AkXUxr7r0Cc4NDvHQVaspSNEUlsaRetUbYwAfFe6onw3sGCh0uKrclikaKujkAG+WOA6SQuFERymIEEY+x3+5UNcW1FPu9eZPFPIrzlkW4zv1loMe1um7Af0Nri/beNXOqdDY5HglkcjwM5a1zgOUgYLgYhoHsUxSmJpBrfS8GmFfwd6GvLAcb6YGmFfwd6Jcx6VdLZlJgtssd2OJ7mtbHaQKva8xs8epIoQbtQAR8xTrhpWhpWlaYVz0rmrTeRrRpWhpmrTCuiuaqiGd0QNBtB6V+cdiGPLMPx7V+V7tNldE90bxRzTQj/jSFZLNBbNbYzWYLTEALheGPaG0GAdUFtOPMqzDAXYMaXHQ0EmnIF8ls5aaOaWnQ4EH2FEUmjJdQ0597iChrs2+/r/xTcuRxttMghprYO1oajML1Dvi9VThk+T/AMNLrppr+uZx4mtFt7PmvYJIyMk0AJOgCp9gXxkF44Nqc+AqaDfwUNkGc40xrhsqozryaYoTbLx2ll/9s3rPSldYrFI5t5scjm77mscW4Z6kCiownNLQK1QDcRvXJO9U9tfILNeNa2djzvbd9b5NN80CRrpDZ3PNGNc456NaXHloFLHkNLBtooDiAQNq8IXqSItNHAtIzggg9IOKIoXONGtc46Ggk+wLOhrRQvKF7lhc00c1zTocCD814UEUxUIQu2wZLt7W5Lue9cddppvUpRcVJBGKlX/ubeQl5z+xqEdzbyEvOf2NQvX2H+OzkvQWTyWpH3QN2/02/wAvUbUtanRunkb4zLO5w0VD4zjxKT3QN2/02/y9JLHbjGJAADrkZjNd4OLTUceC8/O/MtbnbilEjs2dx/JT+eytEVqljH+FPEx7OI662+zla7DpCSZE3VBzzOu1e7Plp7LNJZ6AskINTWrTUE3eI3RgotktBjkZIBUscHAHMS0g4+xZSSsc9jhsx51JKo57SWkfb07yvO2sw2dO41eNaLZbhxO0Jv3bu9WlOJIGSFpq0lpGYgkEchGITG1ZWjeH/wCWia59duHSVDnV2wBdStTVQIHgOBc0PAztJIB5SMfYqzvD31BHv+/0qPILrqe/7TXVhKTbZQSSGkAAkkAXGGg0Cpr0r1ZJzDYXSRm6+SbW3PHjNYGX6NOdtTvhQsr5S1+UyXGsc7xqFxqQAAcThgAMNCMn5VMQcwtbJG+l6N9bpIzEEYtcNI/4VzK3TOdXGtDuqrl40jjXGt/NTLRHPsZ7jaGSxVZeaJTI5pcdrUEbU1494rzqR3bHyP8AtSLjacrtMToooWRMeQXUc97iWmrds44DPvb6j5Mt5hlbIACW1wObbNLd7lQZGCVjq1ApXE7dlb0BwD2muFO6cZGssDRMY7Q6R2xpdqYXMwuZ7xcfZxquOzKVYLaYr1ADejdHjoeKE8qjELGV7XNaAKUr9vqs3EFoAFPv5qr3Pa2tyg+tqfUm6LO5smslzmBrWudUtu1INQ3fVGtMJjLmnxmEtPK2oPzCczapQ6UzbHh10mt8l7qOFKG6XUqKCnIk8shc4ucalxJJ0kmpPtXRa5myYHaTtwPPbyuWkzw7DeTt28/6T3VJbZIpxDE98ccTWhgY4tBq1ri40zkk5zoXDVHtjBKaX5YGufQAVdiL9B+4D5Lm3LbXNaJoGTFguteXOa66MwfdO3A41Dyhb3TSF76VoAABRrWjM1o3gFEsrXB1DWtKDd+vxch7wa347N33BTP/AE7/AOWPsOXS0f8Al0XPv6oUWwZU1tjo3MbLG8gljiRthmc1zcWneXzKGU9dDGNY2OOOt1janF2Li5xxc46VGkZmVrfm0p69KKAQAb9lPdTNSwN+e68MOxZKPJLQ03o8S4YimldsuOcyywxyya89zzI2QFz2iO7dutkdi7bYkb2HElFitpj1ygB1yJ0ZrvB92pHHgvcOUiIXQuaHsJvNrWrH/uYd6u+Mx6SpbM0RaPbQ/afvYoDhm0UvUlu2Hld9uRT9TVkgbI4x2h0h1l9GmFzMLue8XH2JHky3mGVsrQCW1oDmxaW73KjJVvMDrzQDtCzHQ4UrgiCZjA0OGDidt2H3apjeG5tRtP6+FxssYc5jTgHOAJ4iQCnGqDKsrLU9rHvjbEbrGNJa1rWgU2owNc+OeuhI6JwcvtcQ6WzxSyAAa4S4XqCgMjQaPPKsongMLc7NNRf/AEqsIzSK0+/hGqqIC0VADb7GPcBmDnN22HLj0r3NaXRWGARuLNedI6RzSQ4mNwa1t4Y0A3krtlsdLI6R5q5xqT8gBxAUHQpNiytdjMUkbZoq3g1xLS12arHtxbXfH/3W4laZHkXVrQ7r/ou3q2eC5xF1flS7TO6WwNfIS58c+ttecXFjmXi0k4mhxXjU08h9oIJBFllIINCCLlCCMxUXKGVDI1rGsbHGyt2NtaVOcuJxc7jK85LyjrLnOuh4fG6MtJIBa+lcRjvfNTpW6Vrq4ClfTHeguGcDX1TPIttfOJYZnukZrT31eS5zHMAIe1zsRT2YpLZZQ17HOF4Nc1xbpAIJHSMOlTZ8s1jdHHHHC13jXKl7gN5z3Em7xKBDLdc1wAJa4OAIq0lpBo4b4wxCpJIDmitabfu5Ve7AVrRWl0j55nPs1ucXuJLYX34zvm4AasdQb1KYdKqd2mGaicMy8xhvxWaKOXeeC8htRQlkZN0GiUKbTI19KGpv3099u/YrSODufr+/uCv/AHNvIS85/Y1CO5t5CXnP7GoXprD/AB2ck7snktSPugbt/pt/l6risfdA3b/Tb/L1XF5m2+e/mkto813NCEIXKsEKZkiwa9OyMmjSauOhjQXOPFgPaQoab5GtccMU0jw17ngRNjvFri12MjjTENoAK6cFrA0OeM7DarsALhXBRssWBsT262XOjkY2Rhd411wzOoAKgg/Jesi5NEzn3i+7HGZC1gBkcG0F1gOFcVKyhbYprI261sToH0awyFxdHJiS0uxNH728FCyTGS8lszIHtFWuc4sBNQCL29hpzrYtYJhQVBv+1/KuQ3P3j7vXq1vsxadbbMyQEbVzmuYcca4BwNOheci5O1+dsZJaDUkjF1GguIaN9xom2VLY42Z7bRNDNKXN1q4Wue2h25c5gAALcKHFJcnRXpB/ithIBLXuJaA4ZgXDxa6VMjQJW7cLsNuBvoP6Q4APH9KRaHWUtcGstEcgG1vOaQT5xtAW9Ci2GxullZG3O9wA4q5yeIDHoVhtFtfrErbVPBMCwiJrXMkkEmF1wLRUNGNSUjyPbtZtEcpFQx1SN+hqDTjoSiVjBI2uBxupQV20qpcBnCuHT5U8WaxmXWaz+NdE1W3b1aVuU8SvHWiU2yymOR8bvGY4tOjA5xxHOmzMixiUP2RZ9YDr16//AIl0G9d1vxr9MKf9kuyrbdenklpQPcSBv0zCvHSiiZtGXgA1upu+4HaoeLrxQ19lM2FDDHG6fXHvlbfDGENa1h8UucQSXGhNBoUG2iK8NZMl0jEPpeDqmoq3AilDXjTS0xNtTIXNliZIyNsb2SPEfiVo5hOBBB6EqttlEbg0SMkwBJYasBJO1Dv1UFDXjRM2g/xAzbr/AL9Ch4oLsFNstihdZZJXa7fYQ3BzQwl966aFtaCgrjjjmStObGxuwZgZIQ5zmuDDI0PpHfrtTjU7w36hL8mQMfNG2RzWsLhec40bdGJBJ0gUHGQqvZXMAFKj9/FFDh4QN37TG25BayzB4c4zNDHSsNLrWS3rtBStRRtcd9KILt4X7xbv3SA6nESCFZLPqggltD78QjFoBY+UyvwaRRpLDtRSjeRVlzaEg0NMKg1GGg7441a0NjFHR0ph057x+1aTNuLfvX8ftO3WOyCBs1LVQyFlL8VahodXxM2KSm7e/VdrmqL12uatKXqb9M6YSTt2Cxl4XhO4ltReuljQDTPSu+lzW1IGAqaVOAx0neCzmINKAYBQ8i6iZZbsUUWtCPXavjbIb7mkUeDQC60Yii55Lye17ZJJXObFEAXXaX3Fxusa2uAJO+VJ1SNbWEtkikuwMjNx7XkOYDWtN7HArnkiZhimge8R66Glr3YMD4yXAPO8CDSu8tSxunoQOWytLvdSQM/7uu916NjgmjkdCJGPibfLHuDmujGDi0gAhwqCa4JfYYA+WNhrR8jGmmejnNaacdCmsMDbNHM58sT3yROiYyN4eaSUvPcRg0ADDSluTJA2eFxIAErCScAAHtJJO8AFD2jOZnAA7R6qrxeKptaNTrBaoo2ue6GVxaHYXw5pLZGk0pUOGjMQkUjaEjQSPYVZ8h5Uj2TIyV7Wx6+6WOQkXWvDnV22aj2H+NKrEx2zuU/yptDYw0OZtJ9MP7HNXkDaAt2kryhCFxrBCEIQhX/ubeQl5z+xqEdzbyEvOf2NQvYWH+OzkvQ2TyWpH3QN2/02/wAvVcV81V6lJ7RaNcj1u7cDds4g1BdxHSk/g/tXmvfPZSK12SZ8znNaaVSqeCQyOIacVW0KyeD+1ea989lHg/tXmvfPZXNqU/AVl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TvubeQl5z+xqFP1HZEks0b2y3aufeF01FLrRoGhC9RZGlkLWuFDRO7M0tiAK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683568" y="548680"/>
            <a:ext cx="7727776" cy="1152128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7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Bioenergy Research and Demonstration Facility</a:t>
            </a:r>
          </a:p>
          <a:p>
            <a:pPr marL="0" indent="0" algn="ctr">
              <a:buNone/>
            </a:pPr>
            <a:endPara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0" y="5661248"/>
            <a:ext cx="4716016" cy="432048"/>
          </a:xfrm>
          <a:prstGeom prst="rect">
            <a:avLst/>
          </a:prstGeom>
          <a:solidFill>
            <a:schemeClr val="accent1">
              <a:lumMod val="60000"/>
              <a:lumOff val="40000"/>
              <a:alpha val="8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buNone/>
              <a:defRPr/>
            </a:pPr>
            <a:r>
              <a:rPr lang="en-US" sz="1800" b="1" dirty="0" smtClean="0">
                <a:solidFill>
                  <a:srgbClr val="06203E">
                    <a:lumMod val="90000"/>
                    <a:lumOff val="10000"/>
                  </a:srgbClr>
                </a:solidFill>
                <a:latin typeface="Arial" pitchFamily="34" charset="0"/>
                <a:cs typeface="Arial" pitchFamily="34" charset="0"/>
              </a:rPr>
              <a:t>MARCH 2015 - UPDATE</a:t>
            </a:r>
          </a:p>
        </p:txBody>
      </p:sp>
    </p:spTree>
    <p:extLst>
      <p:ext uri="{BB962C8B-B14F-4D97-AF65-F5344CB8AC3E}">
        <p14:creationId xmlns:p14="http://schemas.microsoft.com/office/powerpoint/2010/main" val="266543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:\Joshua\BDRF\Images\IMG_121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92"/>
          <a:stretch/>
        </p:blipFill>
        <p:spPr bwMode="auto">
          <a:xfrm>
            <a:off x="4496399" y="42920"/>
            <a:ext cx="4647601" cy="247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5589240"/>
            <a:ext cx="5943600" cy="354361"/>
          </a:xfrm>
        </p:spPr>
        <p:txBody>
          <a:bodyPr>
            <a:normAutofit fontScale="55000" lnSpcReduction="20000"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Verified by 3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party testing (Al Franco)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Unless otherwise noted, all units are in mg/m3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45720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BRDF Air</a:t>
            </a:r>
            <a:r>
              <a:rPr lang="en-US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</a:t>
            </a:r>
            <a:br>
              <a:rPr lang="en-US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(Performance)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337300"/>
            <a:ext cx="609600" cy="520700"/>
          </a:xfrm>
        </p:spPr>
        <p:txBody>
          <a:bodyPr/>
          <a:lstStyle/>
          <a:p>
            <a:pPr>
              <a:defRPr/>
            </a:pPr>
            <a:fld id="{9E17F74E-0843-4C96-9DAC-0F5CA6F45346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10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320983"/>
              </p:ext>
            </p:extLst>
          </p:nvPr>
        </p:nvGraphicFramePr>
        <p:xfrm>
          <a:off x="3886200" y="2035747"/>
          <a:ext cx="1771467" cy="3450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652"/>
                <a:gridCol w="872815"/>
              </a:tblGrid>
              <a:tr h="56271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Boiler</a:t>
                      </a:r>
                      <a:endParaRPr lang="en-C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136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Permit</a:t>
                      </a:r>
                      <a:endParaRPr lang="en-C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Test</a:t>
                      </a:r>
                      <a:endParaRPr lang="en-CA" sz="16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652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15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2.1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236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272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230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83157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10.5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108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5%</a:t>
                      </a:r>
                      <a:endParaRPr lang="en-CA" sz="16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0%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209091"/>
              </p:ext>
            </p:extLst>
          </p:nvPr>
        </p:nvGraphicFramePr>
        <p:xfrm>
          <a:off x="5943600" y="2035134"/>
          <a:ext cx="1828800" cy="34512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55985"/>
                <a:gridCol w="872815"/>
              </a:tblGrid>
              <a:tr h="55987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Engine</a:t>
                      </a:r>
                      <a:endParaRPr lang="en-C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130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Permit</a:t>
                      </a:r>
                      <a:endParaRPr lang="en-C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Test</a:t>
                      </a:r>
                      <a:endParaRPr lang="en-CA" sz="16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670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15</a:t>
                      </a:r>
                      <a:endParaRPr lang="en-CA" sz="16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1.3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630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249.7</a:t>
                      </a:r>
                      <a:endParaRPr lang="en-CA" sz="16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105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8177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40.9</a:t>
                      </a:r>
                      <a:endParaRPr lang="en-CA" sz="16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31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0830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5%</a:t>
                      </a:r>
                      <a:endParaRPr lang="en-CA" sz="1600" b="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&lt;5%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823362"/>
              </p:ext>
            </p:extLst>
          </p:nvPr>
        </p:nvGraphicFramePr>
        <p:xfrm>
          <a:off x="228600" y="2040406"/>
          <a:ext cx="1506132" cy="34459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06132"/>
              </a:tblGrid>
              <a:tr h="605364">
                <a:tc>
                  <a:txBody>
                    <a:bodyPr/>
                    <a:lstStyle/>
                    <a:p>
                      <a:r>
                        <a:rPr lang="en-CA" sz="1400" dirty="0" smtClean="0">
                          <a:latin typeface="Arial" pitchFamily="34" charset="0"/>
                          <a:cs typeface="Arial" pitchFamily="34" charset="0"/>
                        </a:rPr>
                        <a:t>Permit</a:t>
                      </a:r>
                      <a:r>
                        <a:rPr lang="en-CA" sz="1400" baseline="0" dirty="0" smtClean="0">
                          <a:latin typeface="Arial" pitchFamily="34" charset="0"/>
                          <a:cs typeface="Arial" pitchFamily="34" charset="0"/>
                        </a:rPr>
                        <a:t> Requirements</a:t>
                      </a:r>
                      <a:endParaRPr lang="en-CA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42086">
                <a:tc>
                  <a:txBody>
                    <a:bodyPr/>
                    <a:lstStyle/>
                    <a:p>
                      <a:endParaRPr lang="en-CA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5689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PM</a:t>
                      </a:r>
                      <a:endParaRPr lang="en-US" sz="1050" dirty="0" smtClean="0"/>
                    </a:p>
                    <a:p>
                      <a:r>
                        <a:rPr lang="en-US" sz="1050" dirty="0" smtClean="0"/>
                        <a:t>Particulate</a:t>
                      </a:r>
                      <a:r>
                        <a:rPr lang="en-US" sz="1050" baseline="0" dirty="0" smtClean="0"/>
                        <a:t> Matter </a:t>
                      </a:r>
                      <a:endParaRPr lang="en-CA" sz="105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10875">
                <a:tc>
                  <a:txBody>
                    <a:bodyPr/>
                    <a:lstStyle/>
                    <a:p>
                      <a:r>
                        <a:rPr lang="en-CA" sz="1800" kern="1200" dirty="0" smtClean="0"/>
                        <a:t>NO</a:t>
                      </a:r>
                      <a:r>
                        <a:rPr lang="en-CA" sz="1800" kern="1200" baseline="-25000" dirty="0" smtClean="0"/>
                        <a:t>x</a:t>
                      </a:r>
                    </a:p>
                    <a:p>
                      <a:r>
                        <a:rPr lang="en-CA" sz="1050" dirty="0" smtClean="0"/>
                        <a:t>Nitrogen Oxides </a:t>
                      </a:r>
                    </a:p>
                  </a:txBody>
                  <a:tcPr anchor="ctr"/>
                </a:tc>
              </a:tr>
              <a:tr h="810167">
                <a:tc>
                  <a:txBody>
                    <a:bodyPr/>
                    <a:lstStyle/>
                    <a:p>
                      <a:r>
                        <a:rPr lang="en-CA" sz="1800" kern="1200" dirty="0" smtClean="0"/>
                        <a:t>VOC</a:t>
                      </a:r>
                      <a:endParaRPr lang="en-CA" sz="1800" kern="1200" baseline="-25000" dirty="0" smtClean="0"/>
                    </a:p>
                    <a:p>
                      <a:r>
                        <a:rPr lang="en-CA" sz="1050" dirty="0" smtClean="0"/>
                        <a:t>Volatile Organic Compounds </a:t>
                      </a:r>
                    </a:p>
                  </a:txBody>
                  <a:tcPr anchor="ctr"/>
                </a:tc>
              </a:tr>
              <a:tr h="5036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Opacity</a:t>
                      </a:r>
                      <a:endParaRPr lang="en-CA" sz="105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726982"/>
              </p:ext>
            </p:extLst>
          </p:nvPr>
        </p:nvGraphicFramePr>
        <p:xfrm>
          <a:off x="1828800" y="2035747"/>
          <a:ext cx="1828800" cy="34506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55985"/>
                <a:gridCol w="872815"/>
              </a:tblGrid>
              <a:tr h="56271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Dryer</a:t>
                      </a:r>
                      <a:endParaRPr lang="en-C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136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Permit</a:t>
                      </a:r>
                      <a:endParaRPr lang="en-C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Test</a:t>
                      </a:r>
                      <a:endParaRPr lang="en-CA" sz="16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652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15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3.9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236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-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-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83157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10.4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9.6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108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5%</a:t>
                      </a:r>
                      <a:endParaRPr lang="en-CA" sz="16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600" kern="1200" dirty="0" smtClean="0"/>
                        <a:t>&lt;5%</a:t>
                      </a:r>
                      <a:endParaRPr lang="en-CA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4" name="Right Arrow 23"/>
          <p:cNvSpPr/>
          <p:nvPr/>
        </p:nvSpPr>
        <p:spPr>
          <a:xfrm rot="1787859">
            <a:off x="6214006" y="355685"/>
            <a:ext cx="421797" cy="280476"/>
          </a:xfrm>
          <a:prstGeom prst="rightArrow">
            <a:avLst>
              <a:gd name="adj1" fmla="val 36448"/>
              <a:gd name="adj2" fmla="val 66355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 rot="1787859">
            <a:off x="7128406" y="129184"/>
            <a:ext cx="421797" cy="280476"/>
          </a:xfrm>
          <a:prstGeom prst="rightArrow">
            <a:avLst>
              <a:gd name="adj1" fmla="val 36448"/>
              <a:gd name="adj2" fmla="val 66355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ight Arrow 25"/>
          <p:cNvSpPr/>
          <p:nvPr/>
        </p:nvSpPr>
        <p:spPr>
          <a:xfrm rot="8129129">
            <a:off x="8496689" y="189679"/>
            <a:ext cx="421797" cy="280476"/>
          </a:xfrm>
          <a:prstGeom prst="rightArrow">
            <a:avLst>
              <a:gd name="adj1" fmla="val 36448"/>
              <a:gd name="adj2" fmla="val 663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2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2DE_0025-credit Don Erhardt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3448" y="0"/>
            <a:ext cx="9144000" cy="610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sz="quarter" idx="1"/>
          </p:nvPr>
        </p:nvSpPr>
        <p:spPr>
          <a:xfrm>
            <a:off x="218964" y="116632"/>
            <a:ext cx="8712968" cy="1440160"/>
          </a:xfr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How are we using the BRDF to advance research/industry?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58200" y="6492875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17F74E-0843-4C96-9DAC-0F5CA6F4534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56231" y="5822460"/>
            <a:ext cx="2016369" cy="26572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Photo Credit: Don 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Erhardt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39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2DE_0025-credit Don Erhardt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3448" y="0"/>
            <a:ext cx="9144000" cy="610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sz="quarter" idx="1"/>
          </p:nvPr>
        </p:nvSpPr>
        <p:spPr>
          <a:xfrm>
            <a:off x="215516" y="1052736"/>
            <a:ext cx="8712968" cy="4676272"/>
          </a:xfr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The active commercial operation of the UBC </a:t>
            </a:r>
            <a:r>
              <a:rPr lang="en-US" sz="1600" b="1" dirty="0" smtClean="0"/>
              <a:t>system </a:t>
            </a:r>
            <a:r>
              <a:rPr lang="en-US" sz="1600" b="1" dirty="0"/>
              <a:t>spawned the development of 11 spin‐off </a:t>
            </a:r>
            <a:r>
              <a:rPr lang="en-US" sz="1600" b="1" dirty="0" smtClean="0"/>
              <a:t>R&amp;D projects </a:t>
            </a:r>
            <a:r>
              <a:rPr lang="en-US" sz="1600" b="1" dirty="0"/>
              <a:t>at UBC engaging 14 UBC faculty and a larger number of students</a:t>
            </a:r>
            <a:endParaRPr lang="en-US" sz="1600" b="1" dirty="0" smtClean="0"/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Catalytic </a:t>
            </a:r>
            <a:r>
              <a:rPr lang="en-US" sz="1600" b="1" dirty="0"/>
              <a:t>Tar </a:t>
            </a:r>
            <a:r>
              <a:rPr lang="en-US" sz="1600" b="1" dirty="0" smtClean="0"/>
              <a:t>Cracking - </a:t>
            </a:r>
            <a:r>
              <a:rPr lang="en-US" sz="1600" dirty="0" smtClean="0"/>
              <a:t>Primary </a:t>
            </a:r>
            <a:r>
              <a:rPr lang="en-US" sz="1600" dirty="0"/>
              <a:t>Investigator: </a:t>
            </a:r>
            <a:r>
              <a:rPr lang="en-US" sz="1600" u="sng" dirty="0"/>
              <a:t>Dr. John R Grace, Dr. Tony </a:t>
            </a:r>
            <a:r>
              <a:rPr lang="en-US" sz="1600" u="sng" dirty="0" smtClean="0"/>
              <a:t>Bi</a:t>
            </a:r>
            <a:endParaRPr lang="en-US" sz="1600" u="sng" dirty="0"/>
          </a:p>
          <a:p>
            <a:pPr marL="0" indent="0">
              <a:buNone/>
            </a:pPr>
            <a:r>
              <a:rPr lang="en-US" sz="1600" b="1" dirty="0" smtClean="0"/>
              <a:t>High Temp. </a:t>
            </a:r>
            <a:r>
              <a:rPr lang="en-US" sz="1600" b="1" dirty="0"/>
              <a:t>Hydrogen Membrane </a:t>
            </a:r>
            <a:r>
              <a:rPr lang="en-US" sz="1600" b="1" dirty="0" smtClean="0"/>
              <a:t>Extraction - </a:t>
            </a:r>
            <a:r>
              <a:rPr lang="en-US" sz="1600" dirty="0" smtClean="0"/>
              <a:t>Primary </a:t>
            </a:r>
            <a:r>
              <a:rPr lang="en-US" sz="1600" dirty="0"/>
              <a:t>Investigator: </a:t>
            </a:r>
            <a:r>
              <a:rPr lang="en-US" sz="1600" u="sng" dirty="0"/>
              <a:t>Dr. John R Grace, Dr. Jim </a:t>
            </a:r>
            <a:r>
              <a:rPr lang="en-US" sz="1600" u="sng" dirty="0" smtClean="0"/>
              <a:t>Lim</a:t>
            </a:r>
            <a:endParaRPr lang="en-US" sz="1600" u="sng" dirty="0"/>
          </a:p>
          <a:p>
            <a:pPr marL="0" indent="0">
              <a:buNone/>
            </a:pPr>
            <a:r>
              <a:rPr lang="en-US" sz="1600" b="1" dirty="0" smtClean="0"/>
              <a:t>CLT </a:t>
            </a:r>
            <a:r>
              <a:rPr lang="en-US" sz="1600" b="1" dirty="0"/>
              <a:t>Life Cycle </a:t>
            </a:r>
            <a:r>
              <a:rPr lang="en-US" sz="1600" b="1" dirty="0" smtClean="0"/>
              <a:t>Study - </a:t>
            </a:r>
            <a:r>
              <a:rPr lang="en-US" sz="1600" dirty="0" smtClean="0"/>
              <a:t>Primary </a:t>
            </a:r>
            <a:r>
              <a:rPr lang="en-US" sz="1600" dirty="0"/>
              <a:t>Investigator: </a:t>
            </a:r>
            <a:r>
              <a:rPr lang="en-US" sz="1600" u="sng" dirty="0"/>
              <a:t>Dr. Alberto Cayuela</a:t>
            </a:r>
          </a:p>
          <a:p>
            <a:pPr marL="0" indent="0">
              <a:buNone/>
            </a:pPr>
            <a:r>
              <a:rPr lang="en-US" sz="1600" b="1" dirty="0" err="1" smtClean="0"/>
              <a:t>MetroVancouver</a:t>
            </a:r>
            <a:r>
              <a:rPr lang="en-US" sz="1600" b="1" dirty="0" smtClean="0"/>
              <a:t> </a:t>
            </a:r>
            <a:r>
              <a:rPr lang="en-US" sz="1600" b="1" dirty="0"/>
              <a:t>Fuel </a:t>
            </a:r>
            <a:r>
              <a:rPr lang="en-US" sz="1600" b="1" dirty="0" smtClean="0"/>
              <a:t>Study - </a:t>
            </a:r>
            <a:r>
              <a:rPr lang="en-US" sz="1600" dirty="0" smtClean="0"/>
              <a:t>Primary </a:t>
            </a:r>
            <a:r>
              <a:rPr lang="en-US" sz="1600" dirty="0"/>
              <a:t>Investigator: </a:t>
            </a:r>
            <a:r>
              <a:rPr lang="en-US" sz="1600" u="sng" dirty="0"/>
              <a:t>Dr. </a:t>
            </a:r>
            <a:r>
              <a:rPr lang="en-US" sz="1600" u="sng" dirty="0" err="1"/>
              <a:t>Shahab</a:t>
            </a:r>
            <a:r>
              <a:rPr lang="en-US" sz="1600" u="sng" dirty="0"/>
              <a:t> </a:t>
            </a:r>
            <a:r>
              <a:rPr lang="en-US" sz="1600" u="sng" dirty="0" err="1"/>
              <a:t>Sokhansanj</a:t>
            </a:r>
            <a:r>
              <a:rPr lang="en-US" sz="1600" u="sng" dirty="0"/>
              <a:t>, Dr. Anthony </a:t>
            </a:r>
            <a:r>
              <a:rPr lang="en-US" sz="1600" u="sng" dirty="0" smtClean="0"/>
              <a:t>Lau</a:t>
            </a:r>
          </a:p>
          <a:p>
            <a:pPr marL="0" indent="0">
              <a:buNone/>
            </a:pPr>
            <a:r>
              <a:rPr lang="en-US" sz="1600" b="1" dirty="0" smtClean="0"/>
              <a:t>Implication </a:t>
            </a:r>
            <a:r>
              <a:rPr lang="en-US" sz="1600" b="1" dirty="0"/>
              <a:t>on testing of pipeline materials exposed to hydrogen - </a:t>
            </a:r>
            <a:r>
              <a:rPr lang="en-US" sz="1600" dirty="0"/>
              <a:t>Primary Investigator: </a:t>
            </a:r>
            <a:r>
              <a:rPr lang="en-US" sz="1600" u="sng" dirty="0"/>
              <a:t>Dr. Chad Sinclair, Dr. Matt Ro</a:t>
            </a:r>
            <a:r>
              <a:rPr lang="en-US" sz="1600" dirty="0"/>
              <a:t>y</a:t>
            </a:r>
          </a:p>
          <a:p>
            <a:pPr marL="0" indent="0">
              <a:buNone/>
            </a:pPr>
            <a:r>
              <a:rPr lang="en-US" sz="1600" b="1" dirty="0" smtClean="0"/>
              <a:t>Added </a:t>
            </a:r>
            <a:r>
              <a:rPr lang="en-US" sz="1600" b="1" dirty="0"/>
              <a:t>Value Ash Study - </a:t>
            </a:r>
            <a:r>
              <a:rPr lang="en-US" sz="1600" dirty="0"/>
              <a:t>Primary Investigator: </a:t>
            </a:r>
            <a:r>
              <a:rPr lang="en-US" sz="1600" u="sng" dirty="0"/>
              <a:t>Dr. Tom </a:t>
            </a:r>
            <a:r>
              <a:rPr lang="en-US" sz="1600" u="sng" dirty="0" err="1"/>
              <a:t>Troczynski</a:t>
            </a:r>
            <a:endParaRPr lang="en-US" sz="1600" u="sng" dirty="0"/>
          </a:p>
          <a:p>
            <a:pPr marL="0" indent="0">
              <a:buNone/>
            </a:pPr>
            <a:r>
              <a:rPr lang="en-US" sz="1600" b="1" dirty="0" smtClean="0"/>
              <a:t>Examination </a:t>
            </a:r>
            <a:r>
              <a:rPr lang="en-US" sz="1600" b="1" dirty="0"/>
              <a:t>of Corrosion Mechanisms in Steel Vessels - </a:t>
            </a:r>
            <a:r>
              <a:rPr lang="en-US" sz="1600" dirty="0"/>
              <a:t>Primary Investigator: </a:t>
            </a:r>
            <a:r>
              <a:rPr lang="en-US" sz="1600" u="sng" dirty="0"/>
              <a:t>Dr. </a:t>
            </a:r>
            <a:r>
              <a:rPr lang="en-US" sz="1600" u="sng" dirty="0" err="1"/>
              <a:t>Akram</a:t>
            </a:r>
            <a:r>
              <a:rPr lang="en-US" sz="1600" u="sng" dirty="0"/>
              <a:t> </a:t>
            </a:r>
            <a:r>
              <a:rPr lang="en-US" sz="1600" u="sng" dirty="0" err="1"/>
              <a:t>Alfantazi</a:t>
            </a:r>
            <a:endParaRPr lang="en-US" sz="1600" u="sng" dirty="0"/>
          </a:p>
          <a:p>
            <a:pPr marL="0" indent="0">
              <a:buNone/>
            </a:pPr>
            <a:r>
              <a:rPr lang="en-US" sz="1600" b="1" dirty="0" smtClean="0"/>
              <a:t>Metallurgical </a:t>
            </a:r>
            <a:r>
              <a:rPr lang="en-US" sz="1600" b="1" dirty="0"/>
              <a:t>Investigation of Materials Issues at the BRDF - </a:t>
            </a:r>
            <a:r>
              <a:rPr lang="en-US" sz="1600" dirty="0"/>
              <a:t>Primary Investigator: </a:t>
            </a:r>
            <a:r>
              <a:rPr lang="en-US" sz="1600" u="sng" dirty="0"/>
              <a:t>Dr. Steve. Cockcroft</a:t>
            </a:r>
          </a:p>
          <a:p>
            <a:pPr marL="0" indent="0">
              <a:buNone/>
            </a:pPr>
            <a:r>
              <a:rPr lang="en-US" sz="1600" b="1" dirty="0"/>
              <a:t>B2H Advanced Gas </a:t>
            </a:r>
            <a:r>
              <a:rPr lang="en-US" sz="1600" b="1" dirty="0" smtClean="0"/>
              <a:t>Program - </a:t>
            </a:r>
            <a:r>
              <a:rPr lang="en-US" sz="1600" dirty="0" smtClean="0"/>
              <a:t>Primary </a:t>
            </a:r>
            <a:r>
              <a:rPr lang="en-US" sz="1600" dirty="0"/>
              <a:t>Investigator: </a:t>
            </a:r>
            <a:r>
              <a:rPr lang="en-US" sz="1600" u="sng" dirty="0" smtClean="0"/>
              <a:t>Nexterra/UBC/Fortis/</a:t>
            </a:r>
            <a:r>
              <a:rPr lang="en-US" sz="1600" u="sng" dirty="0" err="1" smtClean="0"/>
              <a:t>Quadrogen</a:t>
            </a:r>
            <a:endParaRPr lang="en-US" sz="1600" u="sng" dirty="0" smtClean="0"/>
          </a:p>
          <a:p>
            <a:pPr marL="0" indent="0">
              <a:buNone/>
            </a:pPr>
            <a:r>
              <a:rPr lang="en-US" sz="1600" b="1" dirty="0"/>
              <a:t>Electro‐Chemical Energy Storage (</a:t>
            </a:r>
            <a:r>
              <a:rPr lang="en-US" sz="1600" b="1" dirty="0" smtClean="0"/>
              <a:t>ECES) - </a:t>
            </a:r>
            <a:r>
              <a:rPr lang="en-US" sz="1600" dirty="0" smtClean="0"/>
              <a:t>Primary </a:t>
            </a:r>
            <a:r>
              <a:rPr lang="en-US" sz="1600" dirty="0"/>
              <a:t>Investigator: </a:t>
            </a:r>
            <a:r>
              <a:rPr lang="en-US" sz="1600" u="sng" dirty="0"/>
              <a:t>Dr. Martin </a:t>
            </a:r>
            <a:r>
              <a:rPr lang="en-US" sz="1600" u="sng" dirty="0" smtClean="0"/>
              <a:t>Ordonez</a:t>
            </a:r>
          </a:p>
          <a:p>
            <a:pPr marL="0" indent="0">
              <a:buNone/>
            </a:pPr>
            <a:r>
              <a:rPr lang="en-US" sz="1600" b="1" dirty="0"/>
              <a:t>Advanced Integrated AC‐DC </a:t>
            </a:r>
            <a:r>
              <a:rPr lang="en-US" sz="1600" b="1" dirty="0" smtClean="0"/>
              <a:t>Systems - </a:t>
            </a:r>
            <a:r>
              <a:rPr lang="en-US" sz="1600" dirty="0" smtClean="0"/>
              <a:t>Primary </a:t>
            </a:r>
            <a:r>
              <a:rPr lang="en-US" sz="1600" dirty="0"/>
              <a:t>Investigator: </a:t>
            </a:r>
            <a:r>
              <a:rPr lang="en-US" sz="1600" u="sng" dirty="0"/>
              <a:t>Dr. </a:t>
            </a:r>
            <a:r>
              <a:rPr lang="en-US" sz="1600" u="sng" dirty="0" err="1"/>
              <a:t>Juri</a:t>
            </a:r>
            <a:r>
              <a:rPr lang="en-US" sz="1600" u="sng" dirty="0"/>
              <a:t> </a:t>
            </a:r>
            <a:r>
              <a:rPr lang="en-US" sz="1600" u="sng" dirty="0" err="1"/>
              <a:t>Jatskevich</a:t>
            </a:r>
            <a:endParaRPr lang="en-US" sz="16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58200" y="6492875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17F74E-0843-4C96-9DAC-0F5CA6F4534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BRDF: RESEARCH ACTIVITIES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56231" y="5822460"/>
            <a:ext cx="2016369" cy="26572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Photo Credit: Don 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Erhardt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96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704800" y="1124744"/>
            <a:ext cx="7467600" cy="4349080"/>
          </a:xfrm>
          <a:solidFill>
            <a:schemeClr val="accent1">
              <a:lumMod val="60000"/>
              <a:lumOff val="40000"/>
              <a:alpha val="65000"/>
            </a:schemeClr>
          </a:solidFill>
        </p:spPr>
        <p:txBody>
          <a:bodyPr/>
          <a:lstStyle/>
          <a:p>
            <a:pPr lvl="1"/>
            <a:r>
              <a:rPr lang="en-US" b="1" dirty="0" smtClean="0">
                <a:solidFill>
                  <a:schemeClr val="bg1"/>
                </a:solidFill>
              </a:rPr>
              <a:t>### of Tours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International/High profile Visitors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Awards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337300"/>
            <a:ext cx="609600" cy="520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6140A6-9CBF-43A2-8E2E-DF8D3CDE8064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10452"/>
            <a:ext cx="9144000" cy="661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221060" y="0"/>
            <a:ext cx="8640960" cy="1540768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 smtClean="0"/>
              <a:t>How has this project enhanced UBC’s reputation?</a:t>
            </a:r>
            <a:endParaRPr lang="en-US" sz="4400" dirty="0"/>
          </a:p>
          <a:p>
            <a:endParaRPr lang="en-US" sz="2000" dirty="0"/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9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704800" y="1124744"/>
            <a:ext cx="7467600" cy="4349080"/>
          </a:xfrm>
          <a:solidFill>
            <a:schemeClr val="accent1">
              <a:lumMod val="60000"/>
              <a:lumOff val="40000"/>
              <a:alpha val="65000"/>
            </a:schemeClr>
          </a:solidFill>
        </p:spPr>
        <p:txBody>
          <a:bodyPr/>
          <a:lstStyle/>
          <a:p>
            <a:pPr lvl="1"/>
            <a:r>
              <a:rPr lang="en-US" b="1" dirty="0" smtClean="0">
                <a:solidFill>
                  <a:schemeClr val="bg1"/>
                </a:solidFill>
              </a:rPr>
              <a:t>### of Tours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International/High profile Visitors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Awards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337300"/>
            <a:ext cx="609600" cy="520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6140A6-9CBF-43A2-8E2E-DF8D3CDE8064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10452"/>
            <a:ext cx="9144000" cy="661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UBC’s reputation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51520" y="1312168"/>
            <a:ext cx="8640960" cy="3989040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400+ Tours:</a:t>
            </a:r>
          </a:p>
          <a:p>
            <a:r>
              <a:rPr lang="en-CA" sz="2000" dirty="0"/>
              <a:t>Creative E</a:t>
            </a:r>
            <a:r>
              <a:rPr lang="en-CA" sz="2000" dirty="0" smtClean="0"/>
              <a:t>nergy</a:t>
            </a:r>
            <a:r>
              <a:rPr lang="en-US" sz="2000" dirty="0" smtClean="0"/>
              <a:t>, </a:t>
            </a:r>
            <a:r>
              <a:rPr lang="en-CA" sz="2000" dirty="0" smtClean="0"/>
              <a:t>University </a:t>
            </a:r>
            <a:r>
              <a:rPr lang="en-CA" sz="2000" dirty="0"/>
              <a:t>of </a:t>
            </a:r>
            <a:r>
              <a:rPr lang="en-CA" sz="2000" dirty="0" smtClean="0"/>
              <a:t>Hokkaido, Office </a:t>
            </a:r>
            <a:r>
              <a:rPr lang="en-CA" sz="2000" dirty="0"/>
              <a:t>of </a:t>
            </a:r>
            <a:r>
              <a:rPr lang="en-CA" sz="2000" dirty="0" smtClean="0"/>
              <a:t>Energy </a:t>
            </a:r>
            <a:r>
              <a:rPr lang="en-CA" sz="2000" dirty="0"/>
              <a:t>R</a:t>
            </a:r>
            <a:r>
              <a:rPr lang="en-CA" sz="2000" dirty="0" smtClean="0"/>
              <a:t>esearch </a:t>
            </a:r>
            <a:r>
              <a:rPr lang="en-CA" sz="2000" dirty="0"/>
              <a:t>and D</a:t>
            </a:r>
            <a:r>
              <a:rPr lang="en-CA" sz="2000" dirty="0" smtClean="0"/>
              <a:t>evelopment</a:t>
            </a:r>
            <a:r>
              <a:rPr lang="en-US" sz="2000" dirty="0" smtClean="0"/>
              <a:t>, </a:t>
            </a:r>
            <a:r>
              <a:rPr lang="en-CA" sz="2000" dirty="0"/>
              <a:t>S</a:t>
            </a:r>
            <a:r>
              <a:rPr lang="en-CA" sz="2000" dirty="0" smtClean="0"/>
              <a:t>ustainable </a:t>
            </a:r>
            <a:r>
              <a:rPr lang="en-CA" sz="2000" dirty="0"/>
              <a:t>D</a:t>
            </a:r>
            <a:r>
              <a:rPr lang="en-CA" sz="2000" dirty="0" smtClean="0"/>
              <a:t>evelopment Canada</a:t>
            </a:r>
            <a:r>
              <a:rPr lang="en-US" sz="2000" dirty="0" smtClean="0"/>
              <a:t>, U</a:t>
            </a:r>
            <a:r>
              <a:rPr lang="en-CA" sz="2000" dirty="0" err="1" smtClean="0"/>
              <a:t>niversity</a:t>
            </a:r>
            <a:r>
              <a:rPr lang="en-CA" sz="2000" dirty="0" smtClean="0"/>
              <a:t> </a:t>
            </a:r>
            <a:r>
              <a:rPr lang="en-CA" sz="2000" dirty="0"/>
              <a:t>of </a:t>
            </a:r>
            <a:r>
              <a:rPr lang="en-CA" sz="2000" dirty="0" smtClean="0"/>
              <a:t>Antwerp</a:t>
            </a:r>
            <a:r>
              <a:rPr lang="en-US" sz="2000" dirty="0" smtClean="0"/>
              <a:t>, </a:t>
            </a:r>
            <a:r>
              <a:rPr lang="en-CA" sz="2000" dirty="0" smtClean="0"/>
              <a:t>UBS Global Asset Management, </a:t>
            </a:r>
            <a:r>
              <a:rPr lang="en-CA" sz="2000" dirty="0" err="1" smtClean="0"/>
              <a:t>FortisBC</a:t>
            </a:r>
            <a:r>
              <a:rPr lang="en-CA" sz="2000" dirty="0" smtClean="0"/>
              <a:t>, SFU, and others</a:t>
            </a:r>
          </a:p>
          <a:p>
            <a:r>
              <a:rPr lang="en-CA" sz="2000" dirty="0" smtClean="0"/>
              <a:t>Awards:</a:t>
            </a:r>
          </a:p>
          <a:p>
            <a:pPr lvl="1"/>
            <a:r>
              <a:rPr lang="en-US" sz="1700" b="1" dirty="0" smtClean="0">
                <a:solidFill>
                  <a:srgbClr val="002060"/>
                </a:solidFill>
              </a:rPr>
              <a:t>2012 LEED Gold Building</a:t>
            </a:r>
          </a:p>
          <a:p>
            <a:pPr lvl="1"/>
            <a:r>
              <a:rPr lang="en-US" sz="1700" b="1" dirty="0" smtClean="0">
                <a:solidFill>
                  <a:srgbClr val="002060"/>
                </a:solidFill>
              </a:rPr>
              <a:t>2012 </a:t>
            </a:r>
            <a:r>
              <a:rPr lang="en-US" sz="1700" b="1" dirty="0">
                <a:solidFill>
                  <a:srgbClr val="002060"/>
                </a:solidFill>
              </a:rPr>
              <a:t>KPMG Infrastructure 100 </a:t>
            </a:r>
            <a:r>
              <a:rPr lang="en-US" sz="1700" b="1" dirty="0" smtClean="0">
                <a:solidFill>
                  <a:srgbClr val="002060"/>
                </a:solidFill>
              </a:rPr>
              <a:t>Award: </a:t>
            </a:r>
            <a:r>
              <a:rPr lang="en-US" sz="1700" dirty="0"/>
              <a:t>O</a:t>
            </a:r>
            <a:r>
              <a:rPr lang="en-US" sz="1700" dirty="0" smtClean="0"/>
              <a:t>utstanding </a:t>
            </a:r>
            <a:r>
              <a:rPr lang="en-US" sz="1700" dirty="0"/>
              <a:t>efforts in urban </a:t>
            </a:r>
            <a:r>
              <a:rPr lang="en-US" sz="1700" dirty="0" smtClean="0"/>
              <a:t>infrastructure</a:t>
            </a:r>
          </a:p>
          <a:p>
            <a:pPr lvl="1"/>
            <a:r>
              <a:rPr lang="en-US" sz="1700" b="1" dirty="0">
                <a:solidFill>
                  <a:srgbClr val="002060"/>
                </a:solidFill>
              </a:rPr>
              <a:t>2013 Canadian Wood Council Wood Building &amp; Design </a:t>
            </a:r>
            <a:r>
              <a:rPr lang="en-US" sz="1700" b="1" dirty="0" smtClean="0">
                <a:solidFill>
                  <a:srgbClr val="002060"/>
                </a:solidFill>
              </a:rPr>
              <a:t>Award: </a:t>
            </a:r>
            <a:r>
              <a:rPr lang="en-US" sz="1700" dirty="0" smtClean="0">
                <a:solidFill>
                  <a:srgbClr val="002060"/>
                </a:solidFill>
              </a:rPr>
              <a:t>In </a:t>
            </a:r>
            <a:r>
              <a:rPr lang="en-US" sz="1700" dirty="0" smtClean="0"/>
              <a:t>recognition of excellence </a:t>
            </a:r>
            <a:r>
              <a:rPr lang="en-US" sz="1700" dirty="0"/>
              <a:t>in </a:t>
            </a:r>
            <a:r>
              <a:rPr lang="en-US" sz="1700" dirty="0" smtClean="0"/>
              <a:t>architectural </a:t>
            </a:r>
            <a:r>
              <a:rPr lang="en-US" sz="1700" dirty="0"/>
              <a:t>design using </a:t>
            </a:r>
            <a:r>
              <a:rPr lang="en-US" sz="1700" dirty="0" smtClean="0"/>
              <a:t>wood </a:t>
            </a:r>
            <a:r>
              <a:rPr lang="en-US" sz="1700" dirty="0"/>
              <a:t>for </a:t>
            </a:r>
            <a:r>
              <a:rPr lang="en-US" sz="1700" dirty="0" smtClean="0"/>
              <a:t>commercial </a:t>
            </a:r>
            <a:r>
              <a:rPr lang="en-US" sz="1700" dirty="0"/>
              <a:t>l</a:t>
            </a:r>
            <a:r>
              <a:rPr lang="en-US" sz="1700" dirty="0" smtClean="0"/>
              <a:t>arge projects.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2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 descr="2DE_9888-credit Don Erhardt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0" y="-1"/>
            <a:ext cx="9144000" cy="61017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337300"/>
            <a:ext cx="609600" cy="520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6140A6-9CBF-43A2-8E2E-DF8D3CDE8064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848816" y="1312168"/>
            <a:ext cx="7467600" cy="3989040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</a:rPr>
              <a:t>Reference site for </a:t>
            </a:r>
            <a:r>
              <a:rPr lang="en-US" b="1" dirty="0" err="1" smtClean="0">
                <a:solidFill>
                  <a:schemeClr val="bg1"/>
                </a:solidFill>
              </a:rPr>
              <a:t>Nexterra’s</a:t>
            </a:r>
            <a:r>
              <a:rPr lang="en-US" b="1" dirty="0" smtClean="0">
                <a:solidFill>
                  <a:schemeClr val="bg1"/>
                </a:solidFill>
              </a:rPr>
              <a:t> United Kingdom contracts (first of five)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Metro Vancouver: Biomass Social License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Successful technology development option for both the federal and provincial government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FortisBC</a:t>
            </a:r>
            <a:r>
              <a:rPr lang="en-US" b="1" dirty="0" smtClean="0">
                <a:solidFill>
                  <a:schemeClr val="bg1"/>
                </a:solidFill>
              </a:rPr>
              <a:t> – Renewable Natural Gas (RNG)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GE first dual fuelled gas engine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Commercial Applications of Cross Laminated Timber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UBC’s reputation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80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205064"/>
          </a:xfrm>
          <a:solidFill>
            <a:schemeClr val="accent1">
              <a:alpha val="6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 MVA contribution to electrical capacity constraint issue.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Mitigated peak capacity of powerhouse boilers (originally approved to be replaced in 2008/09)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Etc…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337300"/>
            <a:ext cx="609600" cy="520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6140A6-9CBF-43A2-8E2E-DF8D3CDE8064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9739"/>
            <a:ext cx="9144000" cy="613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755576" y="116632"/>
            <a:ext cx="7467600" cy="820688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How has the BRDF performed?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2MN_UBC_BRDF_SideNXTNight_Credit_MitsNaga_0158.jpg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21"/>
          <a:stretch/>
        </p:blipFill>
        <p:spPr>
          <a:xfrm>
            <a:off x="-2" y="102363"/>
            <a:ext cx="9144001" cy="59909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337300"/>
            <a:ext cx="609600" cy="520700"/>
          </a:xfrm>
        </p:spPr>
        <p:txBody>
          <a:bodyPr/>
          <a:lstStyle/>
          <a:p>
            <a:pPr>
              <a:defRPr/>
            </a:pPr>
            <a:fld id="{D86140A6-9CBF-43A2-8E2E-DF8D3CDE8064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17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0" y="1556792"/>
            <a:ext cx="6172200" cy="3049488"/>
          </a:xfrm>
          <a:prstGeom prst="rect">
            <a:avLst/>
          </a:prstGeom>
          <a:gradFill>
            <a:gsLst>
              <a:gs pos="0">
                <a:schemeClr val="tx1">
                  <a:alpha val="34000"/>
                </a:schemeClr>
              </a:gs>
              <a:gs pos="50000">
                <a:schemeClr val="tx1">
                  <a:alpha val="62000"/>
                </a:schemeClr>
              </a:gs>
              <a:gs pos="100000">
                <a:schemeClr val="tx1">
                  <a:alpha val="53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Font typeface="Arial" charset="0"/>
              <a:buNone/>
              <a:defRPr sz="1800"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2009 		BRDF Concept devised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Spring- Fall 2010	Public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ngagement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2010 		UBC Board Approval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Feb. 2011		Groundbreaking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2012 		Thermal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2012		Grand Opening Ceremony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Oct. 2012 		Combined Heat + Power (CHP) 			Mode Commissioned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Nov. 2012		Full Operation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2014		Renewable Natural Gas (RNG) 			CHP Commissioned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143000" y="228600"/>
            <a:ext cx="3657600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eaLnBrk="0" hangingPunct="0">
              <a:defRPr sz="3600" b="1">
                <a:latin typeface="+mj-lt"/>
                <a:ea typeface="+mj-ea"/>
                <a:cs typeface="+mj-cs"/>
              </a:defRPr>
            </a:lvl1pPr>
            <a:lvl2pPr algn="ctr" eaLnBrk="0" hangingPunct="0">
              <a:defRPr sz="3600" b="1">
                <a:latin typeface="Verdana" pitchFamily="34" charset="0"/>
              </a:defRPr>
            </a:lvl2pPr>
            <a:lvl3pPr algn="ctr" eaLnBrk="0" hangingPunct="0">
              <a:defRPr sz="3600" b="1">
                <a:latin typeface="Verdana" pitchFamily="34" charset="0"/>
              </a:defRPr>
            </a:lvl3pPr>
            <a:lvl4pPr algn="ctr" eaLnBrk="0" hangingPunct="0">
              <a:defRPr sz="3600" b="1">
                <a:latin typeface="Verdana" pitchFamily="34" charset="0"/>
              </a:defRPr>
            </a:lvl4pPr>
            <a:lvl5pPr algn="ctr" eaLnBrk="0" hangingPunct="0">
              <a:defRPr sz="3600" b="1">
                <a:latin typeface="Verdan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latin typeface="Verdan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latin typeface="Verdan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latin typeface="Verdan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latin typeface="Verdana" pitchFamily="34" charset="0"/>
              </a:defRPr>
            </a:lvl9pPr>
          </a:lstStyle>
          <a:p>
            <a:r>
              <a:rPr lang="en-CA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Roadmap</a:t>
            </a:r>
            <a:endParaRPr lang="fr-FR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0"/>
            <a:ext cx="2971800" cy="20574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858000" y="0"/>
            <a:ext cx="1600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b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2011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T:\Joshua\BDRF\Images\IMG_0730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2200" y="2057400"/>
            <a:ext cx="2971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6400800" y="2057400"/>
            <a:ext cx="1458603" cy="6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Construction</a:t>
            </a:r>
            <a:b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Jan 2012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4" name="Picture 2" descr="T:\Joshua\BDRF\Images\IMG_1143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2200" y="3886200"/>
            <a:ext cx="29718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6172200" y="3886200"/>
            <a:ext cx="1764698" cy="63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b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2012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6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8892480" cy="1372680"/>
          </a:xfrm>
        </p:spPr>
        <p:txBody>
          <a:bodyPr>
            <a:normAutofit/>
          </a:bodyPr>
          <a:lstStyle/>
          <a:p>
            <a:r>
              <a:rPr lang="en-C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PERFORMANCE:  LESSONS LEARNED (Biomass Cogeneration)</a:t>
            </a:r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492875"/>
            <a:ext cx="685800" cy="365125"/>
          </a:xfrm>
          <a:prstGeom prst="rect">
            <a:avLst/>
          </a:prstGeom>
        </p:spPr>
        <p:txBody>
          <a:bodyPr/>
          <a:lstStyle/>
          <a:p>
            <a:fld id="{9A22EE83-2BD6-4DCD-8B88-C566CA1F50F0}" type="slidenum">
              <a:rPr lang="en-CA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26637" y="2911502"/>
            <a:ext cx="6136635" cy="1453602"/>
            <a:chOff x="1626637" y="2623470"/>
            <a:chExt cx="6136635" cy="145360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6637" y="2623470"/>
              <a:ext cx="1633264" cy="14536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Content Placeholder 5"/>
            <p:cNvSpPr txBox="1">
              <a:spLocks/>
            </p:cNvSpPr>
            <p:nvPr/>
          </p:nvSpPr>
          <p:spPr>
            <a:xfrm>
              <a:off x="3707904" y="2965078"/>
              <a:ext cx="4055368" cy="7920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>
              <a:noAutofit/>
            </a:bodyPr>
            <a:lstStyle>
              <a:defPPr>
                <a:defRPr lang="en-US"/>
              </a:defPPr>
              <a:lvl1pPr marL="285750" indent="-285750" eaLnBrk="0" hangingPunc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•"/>
                <a:defRPr>
                  <a:solidFill>
                    <a:schemeClr val="dk1"/>
                  </a:solidFill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/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/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/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/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en-CA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Syngas clean up process equipment failures. Requires </a:t>
              </a:r>
              <a:r>
                <a:rPr lang="en-CA" dirty="0">
                  <a:latin typeface="Arial" panose="020B0604020202020204" pitchFamily="34" charset="0"/>
                  <a:cs typeface="Arial" panose="020B0604020202020204" pitchFamily="34" charset="0"/>
                </a:rPr>
                <a:t>several system </a:t>
              </a:r>
              <a:r>
                <a:rPr lang="en-CA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upgrades to resolve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7544" y="1382728"/>
            <a:ext cx="6779030" cy="1470208"/>
            <a:chOff x="467544" y="1078070"/>
            <a:chExt cx="6779030" cy="1470208"/>
          </a:xfrm>
        </p:grpSpPr>
        <p:sp>
          <p:nvSpPr>
            <p:cNvPr id="17" name="Content Placeholder 5"/>
            <p:cNvSpPr txBox="1">
              <a:spLocks/>
            </p:cNvSpPr>
            <p:nvPr/>
          </p:nvSpPr>
          <p:spPr>
            <a:xfrm>
              <a:off x="467544" y="1417130"/>
              <a:ext cx="4569702" cy="7920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>
              <a:noAutofit/>
            </a:bodyPr>
            <a:lstStyle>
              <a:defPPr>
                <a:defRPr lang="en-US"/>
              </a:defPPr>
              <a:lvl1pPr marL="285750" indent="-285750" eaLnBrk="0" hangingPunct="0">
                <a:spcBef>
                  <a:spcPct val="20000"/>
                </a:spcBef>
                <a:buFont typeface="Arial" pitchFamily="34" charset="0"/>
                <a:buChar char="•"/>
                <a:defRPr sz="1800">
                  <a:solidFill>
                    <a:schemeClr val="bg1"/>
                  </a:solidFill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/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/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/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/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CA" dirty="0" smtClean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Requires a higher biomass fuel quality than expected (&lt;30% moisture content)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6" descr="https://encrypted-tbn1.gstatic.com/images?q=tbn:ANd9GcTL1XtR15edbKTcS_7dVaUzwH_076uQ0mPcSAPkkHEILLyqwEH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37246" y="1078070"/>
              <a:ext cx="2209328" cy="1470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9" name="Content Placeholder 5"/>
          <p:cNvSpPr txBox="1">
            <a:spLocks/>
          </p:cNvSpPr>
          <p:nvPr/>
        </p:nvSpPr>
        <p:spPr>
          <a:xfrm>
            <a:off x="611560" y="4797152"/>
            <a:ext cx="3600400" cy="792088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defPPr>
              <a:defRPr lang="en-US"/>
            </a:defPPr>
            <a:lvl1pPr marL="285750" indent="-2857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>
                <a:solidFill>
                  <a:schemeClr val="dk1"/>
                </a:solidFill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/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/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Higher operational costs than 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expected e.g. people, maintenance and materials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078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61975"/>
          </a:xfrm>
        </p:spPr>
        <p:txBody>
          <a:bodyPr>
            <a:noAutofit/>
          </a:bodyPr>
          <a:lstStyle/>
          <a:p>
            <a:r>
              <a:rPr lang="en-C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PERFORMANCE: ENHANCED</a:t>
            </a:r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492875"/>
            <a:ext cx="685800" cy="365125"/>
          </a:xfrm>
          <a:prstGeom prst="rect">
            <a:avLst/>
          </a:prstGeom>
        </p:spPr>
        <p:txBody>
          <a:bodyPr/>
          <a:lstStyle/>
          <a:p>
            <a:fld id="{9A22EE83-2BD6-4DCD-8B88-C566CA1F50F0}" type="slidenum">
              <a:rPr lang="en-CA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763074"/>
              </p:ext>
            </p:extLst>
          </p:nvPr>
        </p:nvGraphicFramePr>
        <p:xfrm>
          <a:off x="755576" y="989177"/>
          <a:ext cx="5862774" cy="4241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8920"/>
                <a:gridCol w="1534629"/>
                <a:gridCol w="1659225"/>
              </a:tblGrid>
              <a:tr h="1046496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BRDF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aseline="0" dirty="0" smtClean="0"/>
                        <a:t>Biomass Thermal 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aseline="0" dirty="0" smtClean="0"/>
                        <a:t>Biomass Cogeneration</a:t>
                      </a:r>
                      <a:endParaRPr lang="en-CA" dirty="0"/>
                    </a:p>
                  </a:txBody>
                  <a:tcPr anchor="ctr"/>
                </a:tc>
              </a:tr>
              <a:tr h="58341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Steam</a:t>
                      </a:r>
                      <a:r>
                        <a:rPr lang="en-CA" baseline="0" dirty="0" smtClean="0"/>
                        <a:t> Boiler 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aseline="0" dirty="0" smtClean="0"/>
                        <a:t>6.0 MWt </a:t>
                      </a:r>
                      <a:r>
                        <a:rPr lang="en-CA" sz="1000" baseline="0" dirty="0" smtClean="0"/>
                        <a:t>(20,000lbs)</a:t>
                      </a:r>
                      <a:endParaRPr lang="en-CA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1.5 MWt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aseline="0" dirty="0" smtClean="0"/>
                        <a:t>(5,000lbs)</a:t>
                      </a:r>
                      <a:r>
                        <a:rPr lang="en-CA" sz="1000" dirty="0" smtClean="0"/>
                        <a:t> </a:t>
                      </a:r>
                    </a:p>
                  </a:txBody>
                  <a:tcPr anchor="ctr"/>
                </a:tc>
              </a:tr>
              <a:tr h="58341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Heat</a:t>
                      </a:r>
                      <a:r>
                        <a:rPr lang="en-CA" baseline="0" dirty="0" smtClean="0"/>
                        <a:t> Recovery Steam Generator (HRSG) 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-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/>
                        <a:t>1.4 </a:t>
                      </a:r>
                      <a:r>
                        <a:rPr lang="en-CA" dirty="0" err="1" smtClean="0"/>
                        <a:t>MWt</a:t>
                      </a:r>
                      <a:r>
                        <a:rPr lang="en-CA" dirty="0" smtClean="0"/>
                        <a:t>   </a:t>
                      </a:r>
                      <a:r>
                        <a:rPr lang="en-CA" sz="1000" baseline="0" dirty="0" smtClean="0"/>
                        <a:t>(4,600lbs)</a:t>
                      </a:r>
                      <a:r>
                        <a:rPr lang="en-CA" sz="1000" dirty="0" smtClean="0"/>
                        <a:t>  </a:t>
                      </a:r>
                      <a:endParaRPr lang="en-CA" sz="1000" dirty="0"/>
                    </a:p>
                  </a:txBody>
                  <a:tcPr anchor="ctr"/>
                </a:tc>
              </a:tr>
              <a:tr h="804997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Hot Water Engine Heat Recovery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-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 MWt </a:t>
                      </a:r>
                      <a:endParaRPr lang="en-CA" dirty="0"/>
                    </a:p>
                  </a:txBody>
                  <a:tcPr anchor="ctr"/>
                </a:tc>
              </a:tr>
              <a:tr h="583414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Electrical</a:t>
                      </a:r>
                      <a:r>
                        <a:rPr lang="en-CA" baseline="0" dirty="0" smtClean="0"/>
                        <a:t> Energy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-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 MWe</a:t>
                      </a:r>
                      <a:r>
                        <a:rPr lang="en-CA" baseline="0" dirty="0" smtClean="0"/>
                        <a:t> </a:t>
                      </a:r>
                      <a:endParaRPr lang="en-CA" dirty="0"/>
                    </a:p>
                  </a:txBody>
                  <a:tcPr anchor="ctr"/>
                </a:tc>
              </a:tr>
              <a:tr h="583414"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 smtClean="0"/>
                        <a:t>TOTAL </a:t>
                      </a:r>
                      <a:endParaRPr lang="en-CA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 smtClean="0"/>
                        <a:t>6 MW</a:t>
                      </a:r>
                      <a:endParaRPr lang="en-CA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 smtClean="0"/>
                        <a:t>5.9 MW</a:t>
                      </a:r>
                      <a:endParaRPr lang="en-CA" sz="1800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754341"/>
              </p:ext>
            </p:extLst>
          </p:nvPr>
        </p:nvGraphicFramePr>
        <p:xfrm>
          <a:off x="6804248" y="980730"/>
          <a:ext cx="2088232" cy="424847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8232"/>
              </a:tblGrid>
              <a:tr h="106233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Biomass Thermal &amp; RNG Cogeneration </a:t>
                      </a:r>
                      <a:endParaRPr lang="en-CA" dirty="0"/>
                    </a:p>
                  </a:txBody>
                  <a:tcPr anchor="ctr"/>
                </a:tc>
              </a:tr>
              <a:tr h="592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/>
                        <a:t>6.0 MWt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aseline="0" dirty="0" smtClean="0"/>
                        <a:t>(20,000lbs)</a:t>
                      </a:r>
                      <a:endParaRPr lang="en-CA" sz="1000" dirty="0" smtClean="0"/>
                    </a:p>
                  </a:txBody>
                  <a:tcPr anchor="ctr"/>
                </a:tc>
              </a:tr>
              <a:tr h="592241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1.4 MWt </a:t>
                      </a:r>
                    </a:p>
                    <a:p>
                      <a:pPr algn="ctr"/>
                      <a:r>
                        <a:rPr lang="en-CA" sz="1000" baseline="0" dirty="0" smtClean="0"/>
                        <a:t>(4,600lbs)</a:t>
                      </a:r>
                      <a:r>
                        <a:rPr lang="en-CA" sz="1000" dirty="0" smtClean="0"/>
                        <a:t> </a:t>
                      </a:r>
                      <a:endParaRPr lang="en-CA" sz="10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817177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 MWt </a:t>
                      </a:r>
                      <a:endParaRPr lang="en-CA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592241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 MWe</a:t>
                      </a:r>
                      <a:r>
                        <a:rPr lang="en-CA" baseline="0" dirty="0" smtClean="0"/>
                        <a:t> </a:t>
                      </a:r>
                      <a:endParaRPr lang="en-CA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592241"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 smtClean="0"/>
                        <a:t>10.4 MW*</a:t>
                      </a:r>
                      <a:endParaRPr lang="en-CA" sz="18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395536" y="5373216"/>
            <a:ext cx="8229600" cy="56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/>
            <a:r>
              <a:rPr lang="fr-FR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Note 1MWt = 1 </a:t>
            </a:r>
            <a:r>
              <a:rPr lang="fr-FR" sz="1200" b="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MegaWatt</a:t>
            </a:r>
            <a:r>
              <a:rPr lang="fr-FR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 (thermal) = 3,333lbs steam</a:t>
            </a:r>
            <a:endParaRPr lang="fr-FR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6256" y="5373216"/>
            <a:ext cx="1994520" cy="43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*75% increase in energy production</a:t>
            </a:r>
            <a:endParaRPr lang="fr-FR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571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291264" cy="5112568"/>
          </a:xfrm>
          <a:solidFill>
            <a:schemeClr val="accent1">
              <a:alpha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By constructing this facility on the UBC campus, lessons can be learned and shared with other universities, communities, governments, and industry that will result in </a:t>
            </a:r>
            <a:r>
              <a:rPr lang="en-US" sz="2000" dirty="0" smtClean="0">
                <a:solidFill>
                  <a:schemeClr val="bg1"/>
                </a:solidFill>
              </a:rPr>
              <a:t>the </a:t>
            </a:r>
            <a:r>
              <a:rPr lang="en-US" sz="2000" dirty="0">
                <a:solidFill>
                  <a:schemeClr val="bg1"/>
                </a:solidFill>
              </a:rPr>
              <a:t>advancement of new ideas that will meet operational needs, generate new research,  and contribute </a:t>
            </a:r>
            <a:r>
              <a:rPr lang="en-US" sz="2000" dirty="0" smtClean="0">
                <a:solidFill>
                  <a:schemeClr val="bg1"/>
                </a:solidFill>
              </a:rPr>
              <a:t>towards </a:t>
            </a:r>
            <a:r>
              <a:rPr lang="en-US" sz="2000" dirty="0">
                <a:solidFill>
                  <a:schemeClr val="bg1"/>
                </a:solidFill>
              </a:rPr>
              <a:t>the global challenges of climate </a:t>
            </a:r>
            <a:r>
              <a:rPr lang="en-US" sz="2000" dirty="0" smtClean="0">
                <a:solidFill>
                  <a:schemeClr val="bg1"/>
                </a:solidFill>
              </a:rPr>
              <a:t>change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Key operational questions addressed by the </a:t>
            </a:r>
            <a:r>
              <a:rPr lang="en-US" sz="2000" dirty="0" smtClean="0">
                <a:solidFill>
                  <a:schemeClr val="bg1"/>
                </a:solidFill>
              </a:rPr>
              <a:t>BRDF: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Can </a:t>
            </a:r>
            <a:r>
              <a:rPr lang="en-US" sz="2000" dirty="0">
                <a:solidFill>
                  <a:schemeClr val="bg1"/>
                </a:solidFill>
              </a:rPr>
              <a:t>wood waste destined for the landfill be used to generate thermal energy and/or electricity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sz="2000" dirty="0">
                <a:solidFill>
                  <a:schemeClr val="bg1"/>
                </a:solidFill>
              </a:rPr>
              <a:t>Is </a:t>
            </a:r>
            <a:r>
              <a:rPr lang="en-US" sz="2000" dirty="0" smtClean="0">
                <a:solidFill>
                  <a:schemeClr val="bg1"/>
                </a:solidFill>
              </a:rPr>
              <a:t>biomass </a:t>
            </a:r>
            <a:r>
              <a:rPr lang="en-US" sz="2000" dirty="0">
                <a:solidFill>
                  <a:schemeClr val="bg1"/>
                </a:solidFill>
              </a:rPr>
              <a:t>a viable method for greenhouse gas emissions reductions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Is </a:t>
            </a:r>
            <a:r>
              <a:rPr lang="en-US" sz="2000" dirty="0">
                <a:solidFill>
                  <a:schemeClr val="bg1"/>
                </a:solidFill>
              </a:rPr>
              <a:t>cogeneration from biomass syngas commercially viable?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Can common community concerns with respect to emissions and vehicle traffic from biomass operations be addressed?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Can the benefits of localized (distributed) power generation be monetized?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Can cross-laminated timber (CLT) construction be an added-value industry in British Columbia?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-142103" y="307504"/>
            <a:ext cx="928610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eaLnBrk="0" hangingPunct="0">
              <a:defRPr sz="3600" b="1">
                <a:latin typeface="+mj-lt"/>
                <a:ea typeface="+mj-ea"/>
                <a:cs typeface="+mj-cs"/>
              </a:defRPr>
            </a:lvl1pPr>
            <a:lvl2pPr algn="ctr" eaLnBrk="0" hangingPunct="0">
              <a:defRPr sz="3600" b="1">
                <a:latin typeface="Verdana" pitchFamily="34" charset="0"/>
              </a:defRPr>
            </a:lvl2pPr>
            <a:lvl3pPr algn="ctr" eaLnBrk="0" hangingPunct="0">
              <a:defRPr sz="3600" b="1">
                <a:latin typeface="Verdana" pitchFamily="34" charset="0"/>
              </a:defRPr>
            </a:lvl3pPr>
            <a:lvl4pPr algn="ctr" eaLnBrk="0" hangingPunct="0">
              <a:defRPr sz="3600" b="1">
                <a:latin typeface="Verdana" pitchFamily="34" charset="0"/>
              </a:defRPr>
            </a:lvl4pPr>
            <a:lvl5pPr algn="ctr" eaLnBrk="0" hangingPunct="0">
              <a:defRPr sz="3600" b="1">
                <a:latin typeface="Verdan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latin typeface="Verdan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latin typeface="Verdan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latin typeface="Verdan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latin typeface="Verdana" pitchFamily="34" charset="0"/>
              </a:defRPr>
            </a:lvl9pPr>
          </a:lstStyle>
          <a:p>
            <a:r>
              <a:rPr lang="fr-FR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fr-F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BRDF all about?</a:t>
            </a:r>
            <a:endParaRPr lang="fr-FR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0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" y="-27384"/>
            <a:ext cx="9144001" cy="620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99682531"/>
              </p:ext>
            </p:extLst>
          </p:nvPr>
        </p:nvGraphicFramePr>
        <p:xfrm>
          <a:off x="179512" y="1196751"/>
          <a:ext cx="5112568" cy="4758568"/>
        </p:xfrm>
        <a:graphic>
          <a:graphicData uri="http://schemas.openxmlformats.org/drawingml/2006/table">
            <a:tbl>
              <a:tblPr/>
              <a:tblGrid>
                <a:gridCol w="2710277"/>
                <a:gridCol w="1170347"/>
                <a:gridCol w="1231944"/>
              </a:tblGrid>
              <a:tr h="98341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latin typeface="Arial"/>
                        </a:rPr>
                        <a:t>BRDF Project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 smtClean="0">
                        <a:latin typeface="Arial"/>
                      </a:endParaRP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latin typeface="Arial"/>
                        </a:rPr>
                        <a:t>Original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latin typeface="Arial"/>
                        </a:rPr>
                        <a:t>Business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latin typeface="Arial"/>
                        </a:rPr>
                        <a:t>Case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latin typeface="Arial"/>
                        </a:rPr>
                        <a:t>The </a:t>
                      </a:r>
                      <a:r>
                        <a:rPr lang="fr-FR" sz="1400" b="1" i="0" u="none" strike="noStrike" dirty="0" err="1" smtClean="0">
                          <a:latin typeface="Arial"/>
                        </a:rPr>
                        <a:t>Current</a:t>
                      </a:r>
                      <a:r>
                        <a:rPr lang="fr-FR" sz="1400" b="1" i="0" u="none" strike="noStrike" dirty="0" smtClean="0">
                          <a:latin typeface="Arial"/>
                        </a:rPr>
                        <a:t> Situation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</a:tr>
              <a:tr h="461254">
                <a:tc>
                  <a:txBody>
                    <a:bodyPr/>
                    <a:lstStyle/>
                    <a:p>
                      <a:pPr lvl="0" algn="l" fontAlgn="t"/>
                      <a:r>
                        <a:rPr lang="fr-FR" sz="1400" b="1" i="0" u="none" strike="noStrike" dirty="0" smtClean="0">
                          <a:latin typeface="Arial"/>
                        </a:rPr>
                        <a:t>  </a:t>
                      </a:r>
                      <a:r>
                        <a:rPr lang="fr-FR" sz="1400" b="1" i="0" u="none" strike="noStrike" dirty="0" err="1" smtClean="0">
                          <a:latin typeface="Arial"/>
                        </a:rPr>
                        <a:t>Remaining</a:t>
                      </a:r>
                      <a:r>
                        <a:rPr lang="fr-FR" sz="1400" b="1" i="0" u="none" strike="noStrike" dirty="0" smtClean="0">
                          <a:latin typeface="Arial"/>
                        </a:rPr>
                        <a:t> </a:t>
                      </a:r>
                      <a:r>
                        <a:rPr lang="fr-FR" sz="1400" b="1" i="0" u="none" strike="noStrike" dirty="0" err="1" smtClean="0">
                          <a:latin typeface="Arial"/>
                        </a:rPr>
                        <a:t>principle</a:t>
                      </a:r>
                      <a:endParaRPr lang="fr-FR" sz="1400" b="1" i="0" u="none" strike="noStrike" dirty="0" smtClean="0">
                        <a:latin typeface="Arial"/>
                      </a:endParaRPr>
                    </a:p>
                    <a:p>
                      <a:pPr lvl="0" algn="l" fontAlgn="t"/>
                      <a:r>
                        <a:rPr lang="fr-FR" sz="1400" b="1" i="0" u="none" strike="noStrike" dirty="0" smtClean="0">
                          <a:latin typeface="Arial"/>
                        </a:rPr>
                        <a:t>   (</a:t>
                      </a:r>
                      <a:r>
                        <a:rPr lang="fr-FR" sz="1400" b="1" i="0" u="none" strike="noStrike" baseline="0" dirty="0" smtClean="0">
                          <a:latin typeface="Arial"/>
                        </a:rPr>
                        <a:t>$8.35M </a:t>
                      </a:r>
                      <a:r>
                        <a:rPr lang="fr-FR" sz="1400" b="1" i="0" u="none" strike="noStrike" baseline="0" dirty="0" err="1" smtClean="0">
                          <a:latin typeface="Arial"/>
                        </a:rPr>
                        <a:t>loan</a:t>
                      </a:r>
                      <a:r>
                        <a:rPr lang="fr-FR" sz="1400" b="1" i="0" u="none" strike="noStrike" baseline="0" dirty="0" smtClean="0">
                          <a:latin typeface="Arial"/>
                        </a:rPr>
                        <a:t>)</a:t>
                      </a:r>
                      <a:endParaRPr lang="fr-FR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$8.35M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$7.4M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  <a:tr h="378936">
                <a:tc>
                  <a:txBody>
                    <a:bodyPr/>
                    <a:lstStyle/>
                    <a:p>
                      <a:pPr lvl="0" algn="l" fontAlgn="t"/>
                      <a:r>
                        <a:rPr lang="en-CA" sz="1400" b="1" i="0" u="none" strike="noStrike" dirty="0" smtClean="0">
                          <a:latin typeface="Arial"/>
                        </a:rPr>
                        <a:t>  Annual O&amp;M cost</a:t>
                      </a:r>
                      <a:endParaRPr lang="fr-FR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$1.4M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4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$1.1M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  <a:tr h="378936">
                <a:tc>
                  <a:txBody>
                    <a:bodyPr/>
                    <a:lstStyle/>
                    <a:p>
                      <a:pPr lvl="0" algn="l" fontAlgn="t"/>
                      <a:r>
                        <a:rPr lang="en-CA" sz="1400" b="1" i="0" u="none" strike="noStrike" dirty="0" smtClean="0">
                          <a:latin typeface="Arial"/>
                        </a:rPr>
                        <a:t>  Annual fuel input cost</a:t>
                      </a:r>
                      <a:r>
                        <a:rPr lang="en-CA" sz="1400" b="1" i="0" u="none" strike="noStrike" baseline="30000" dirty="0" smtClean="0">
                          <a:latin typeface="Arial"/>
                        </a:rPr>
                        <a:t>1</a:t>
                      </a:r>
                      <a:endParaRPr lang="fr-FR" sz="1400" b="1" i="0" u="none" strike="noStrike" baseline="30000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$0.8M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i="0" u="none" strike="noStrike" smtClean="0">
                          <a:solidFill>
                            <a:schemeClr val="tx1"/>
                          </a:solidFill>
                          <a:latin typeface="Arial"/>
                        </a:rPr>
                        <a:t>$2.6M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  <a:tr h="378936">
                <a:tc>
                  <a:txBody>
                    <a:bodyPr/>
                    <a:lstStyle/>
                    <a:p>
                      <a:pPr lvl="0" algn="l" fontAlgn="t"/>
                      <a:r>
                        <a:rPr lang="fr-FR" sz="1400" b="1" i="0" u="none" strike="noStrike" dirty="0" smtClean="0">
                          <a:latin typeface="Arial"/>
                        </a:rPr>
                        <a:t>  Price of Natural</a:t>
                      </a:r>
                      <a:r>
                        <a:rPr lang="fr-FR" sz="1400" b="1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fr-FR" sz="1400" b="1" i="0" u="none" strike="noStrike" baseline="0" dirty="0" err="1" smtClean="0">
                          <a:latin typeface="Arial"/>
                        </a:rPr>
                        <a:t>Gas</a:t>
                      </a:r>
                      <a:r>
                        <a:rPr lang="fr-FR" sz="1400" b="1" i="0" u="none" strike="noStrike" dirty="0" smtClean="0">
                          <a:latin typeface="Arial"/>
                        </a:rPr>
                        <a:t> (2015)</a:t>
                      </a:r>
                      <a:endParaRPr lang="fr-FR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$11.1/GJ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$8.5/GJ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  <a:tr h="378936">
                <a:tc>
                  <a:txBody>
                    <a:bodyPr/>
                    <a:lstStyle/>
                    <a:p>
                      <a:pPr lvl="0" algn="l" fontAlgn="t"/>
                      <a:r>
                        <a:rPr lang="fr-FR" sz="1400" b="1" i="0" u="none" strike="noStrike" dirty="0" smtClean="0">
                          <a:latin typeface="Arial"/>
                        </a:rPr>
                        <a:t>  Revenue</a:t>
                      </a:r>
                      <a:r>
                        <a:rPr lang="fr-FR" sz="1400" b="1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fr-FR" sz="1400" b="1" i="0" u="none" strike="noStrike" baseline="0" dirty="0" err="1" smtClean="0">
                          <a:latin typeface="Arial"/>
                        </a:rPr>
                        <a:t>generated</a:t>
                      </a:r>
                      <a:endParaRPr lang="fr-FR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$3.2M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$3.9M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  <a:tr h="565377">
                <a:tc>
                  <a:txBody>
                    <a:bodyPr/>
                    <a:lstStyle/>
                    <a:p>
                      <a:pPr lvl="0" algn="l" fontAlgn="t"/>
                      <a:r>
                        <a:rPr lang="fr-FR" sz="1400" b="1" i="0" u="none" strike="noStrike" dirty="0" smtClean="0">
                          <a:latin typeface="Arial"/>
                        </a:rPr>
                        <a:t>  break-</a:t>
                      </a:r>
                      <a:r>
                        <a:rPr lang="fr-FR" sz="1400" b="1" i="0" u="none" strike="noStrike" dirty="0" err="1" smtClean="0">
                          <a:latin typeface="Arial"/>
                        </a:rPr>
                        <a:t>even</a:t>
                      </a:r>
                      <a:r>
                        <a:rPr lang="fr-FR" sz="1400" b="1" i="0" u="none" strike="noStrike" baseline="0" dirty="0" smtClean="0">
                          <a:latin typeface="Arial"/>
                        </a:rPr>
                        <a:t> forecast</a:t>
                      </a:r>
                      <a:r>
                        <a:rPr lang="fr-FR" sz="1400" b="1" i="0" u="none" strike="noStrike" baseline="30000" dirty="0" smtClean="0">
                          <a:latin typeface="Arial"/>
                        </a:rPr>
                        <a:t>2</a:t>
                      </a:r>
                      <a:endParaRPr lang="fr-FR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2026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2028</a:t>
                      </a:r>
                      <a:endParaRPr lang="fr-FR" sz="14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  <a:tr h="1232782">
                <a:tc gridSpan="3">
                  <a:txBody>
                    <a:bodyPr/>
                    <a:lstStyle/>
                    <a:p>
                      <a:pPr marL="228600" indent="-228600" algn="l" fontAlgn="t">
                        <a:buAutoNum type="arabicPeriod"/>
                      </a:pPr>
                      <a:r>
                        <a:rPr lang="fr-FR" sz="1100" b="0" i="0" u="none" strike="noStrike" dirty="0" smtClean="0">
                          <a:latin typeface="Arial"/>
                        </a:rPr>
                        <a:t>Fuel Input </a:t>
                      </a:r>
                      <a:r>
                        <a:rPr lang="fr-FR" sz="1100" b="0" i="0" u="none" strike="noStrike" dirty="0" err="1" smtClean="0">
                          <a:latin typeface="Arial"/>
                        </a:rPr>
                        <a:t>costs</a:t>
                      </a:r>
                      <a:r>
                        <a:rPr lang="fr-FR" sz="1100" b="0" i="0" u="none" strike="noStrike" dirty="0" smtClean="0">
                          <a:latin typeface="Arial"/>
                        </a:rPr>
                        <a:t> are </a:t>
                      </a:r>
                      <a:r>
                        <a:rPr lang="fr-FR" sz="1100" b="0" i="0" u="none" strike="noStrike" dirty="0" err="1" smtClean="0">
                          <a:latin typeface="Arial"/>
                        </a:rPr>
                        <a:t>considerably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higher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due to 1) the use of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renewable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natural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gas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as the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primary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fuel for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cogen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, and 2) the plant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is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now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operating in full thermal and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cogen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modes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simultaneously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.</a:t>
                      </a:r>
                    </a:p>
                    <a:p>
                      <a:pPr marL="228600" indent="-228600" algn="l" fontAlgn="t">
                        <a:buAutoNum type="arabicPeriod"/>
                      </a:pPr>
                      <a:r>
                        <a:rPr lang="fr-FR" sz="1100" b="0" i="0" u="none" strike="noStrike" baseline="0" dirty="0" smtClean="0">
                          <a:latin typeface="Arial"/>
                        </a:rPr>
                        <a:t>The break-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even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forecast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is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extended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by 2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years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due to 1) the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delayed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completion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of the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project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, and 2)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our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unsuccessful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efforts to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reliably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produce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electricity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from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fr-FR" sz="1100" b="0" i="0" u="none" strike="noStrike" baseline="0" dirty="0" err="1" smtClean="0">
                          <a:latin typeface="Arial"/>
                        </a:rPr>
                        <a:t>syngas</a:t>
                      </a:r>
                      <a:r>
                        <a:rPr lang="fr-FR" sz="1100" b="0" i="0" u="none" strike="noStrike" baseline="0" dirty="0" smtClean="0">
                          <a:latin typeface="Arial"/>
                        </a:rPr>
                        <a:t>.</a:t>
                      </a:r>
                    </a:p>
                    <a:p>
                      <a:pPr marL="228600" indent="-228600" algn="l" fontAlgn="t">
                        <a:buAutoNum type="arabicPeriod"/>
                      </a:pPr>
                      <a:endParaRPr lang="fr-FR" sz="1100" b="0" i="0" u="none" strike="noStrike" dirty="0" smtClean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337300"/>
            <a:ext cx="609600" cy="520700"/>
          </a:xfrm>
        </p:spPr>
        <p:txBody>
          <a:bodyPr/>
          <a:lstStyle/>
          <a:p>
            <a:pPr>
              <a:defRPr/>
            </a:pPr>
            <a:fld id="{9E17F74E-0843-4C96-9DAC-0F5CA6F4534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56231" y="5822460"/>
            <a:ext cx="2016369" cy="26572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Photo Credit: Don 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Erhardt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881448"/>
              </p:ext>
            </p:extLst>
          </p:nvPr>
        </p:nvGraphicFramePr>
        <p:xfrm>
          <a:off x="5436096" y="1196753"/>
          <a:ext cx="3384376" cy="4792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468"/>
                <a:gridCol w="1912908"/>
              </a:tblGrid>
              <a:tr h="921871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</a:rPr>
                        <a:t>FY15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</a:tr>
              <a:tr h="787430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/>
                        <a:t>Steam Produced (</a:t>
                      </a:r>
                      <a:r>
                        <a:rPr lang="en-US" sz="1600" b="1" baseline="0" dirty="0" err="1" smtClean="0"/>
                        <a:t>MWh</a:t>
                      </a:r>
                      <a:r>
                        <a:rPr lang="en-US" sz="1600" b="1" baseline="0" dirty="0" smtClean="0"/>
                        <a:t>)</a:t>
                      </a:r>
                      <a:endParaRPr lang="en-US" sz="16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40,000</a:t>
                      </a:r>
                      <a:endParaRPr lang="en-US" sz="18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</a:tr>
              <a:tr h="102074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Portion</a:t>
                      </a:r>
                      <a:r>
                        <a:rPr lang="en-US" sz="1600" b="1" baseline="0" dirty="0" smtClean="0"/>
                        <a:t> of </a:t>
                      </a:r>
                      <a:r>
                        <a:rPr lang="en-US" sz="1600" b="1" dirty="0" smtClean="0"/>
                        <a:t>Campus Thermal load from the BRDF</a:t>
                      </a:r>
                      <a:endParaRPr lang="en-US" sz="16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23.4%</a:t>
                      </a:r>
                      <a:endParaRPr lang="en-US" sz="18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</a:tr>
              <a:tr h="5541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GJ</a:t>
                      </a:r>
                      <a:r>
                        <a:rPr lang="en-US" sz="1600" b="1" baseline="0" dirty="0" smtClean="0"/>
                        <a:t> of natural gas offset</a:t>
                      </a:r>
                      <a:endParaRPr lang="en-US" sz="16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145,000 GJ</a:t>
                      </a:r>
                      <a:endParaRPr lang="en-US" sz="18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</a:tr>
              <a:tr h="5541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Tonnes</a:t>
                      </a:r>
                      <a:r>
                        <a:rPr lang="en-US" sz="1600" b="1" dirty="0" smtClean="0"/>
                        <a:t> CO2 offset</a:t>
                      </a:r>
                      <a:endParaRPr lang="en-US" sz="16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6,780</a:t>
                      </a:r>
                      <a:endParaRPr lang="en-US" sz="18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</a:tr>
              <a:tr h="78743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Electricity Produced (</a:t>
                      </a:r>
                      <a:r>
                        <a:rPr lang="en-US" sz="1600" b="1" dirty="0" err="1" smtClean="0"/>
                        <a:t>MWh</a:t>
                      </a:r>
                      <a:r>
                        <a:rPr lang="en-US" sz="1600" b="1" dirty="0" smtClean="0"/>
                        <a:t>)</a:t>
                      </a:r>
                      <a:endParaRPr lang="en-US" sz="16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9,900</a:t>
                      </a:r>
                      <a:endParaRPr lang="en-US" sz="18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BRDF PERFORMANCE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05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205064"/>
          </a:xfrm>
          <a:solidFill>
            <a:schemeClr val="accent1">
              <a:alpha val="6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 MVA contribution to electrical capacity constraint issue.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Mitigated peak capacity of powerhouse boilers (originally approved to be replaced in 2008/09)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Etc…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337300"/>
            <a:ext cx="609600" cy="520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6140A6-9CBF-43A2-8E2E-DF8D3CDE8064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9739"/>
            <a:ext cx="9144000" cy="613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BRDF PERFORMANCE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848816" y="1312168"/>
            <a:ext cx="7467600" cy="2548880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</a:rPr>
              <a:t>Mitigates UBCV electricity capacity constraints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Mitigated steam capacity constraint and avoided powerhouse boiler replacement cost.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Enables transition from the existing powerhouse to the new campus energy </a:t>
            </a:r>
            <a:r>
              <a:rPr lang="en-US" b="1" dirty="0" err="1" smtClean="0">
                <a:solidFill>
                  <a:schemeClr val="bg1"/>
                </a:solidFill>
              </a:rPr>
              <a:t>centre</a:t>
            </a:r>
            <a:r>
              <a:rPr lang="en-US" b="1" dirty="0" smtClean="0">
                <a:solidFill>
                  <a:schemeClr val="bg1"/>
                </a:solidFill>
              </a:rPr>
              <a:t> by providing the thermal summer base load of the campus (2015).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aultparksunrise.files.wordpress.com/2011/08/234_04_sunrise_over_little_miami_4n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9672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9776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NEXT STEPS: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2840" y="1124744"/>
            <a:ext cx="8229600" cy="301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Continue to work with </a:t>
            </a:r>
            <a:r>
              <a:rPr lang="en-US" dirty="0" err="1" smtClean="0">
                <a:solidFill>
                  <a:schemeClr val="bg1"/>
                </a:solidFill>
              </a:rPr>
              <a:t>FortisBC</a:t>
            </a:r>
            <a:r>
              <a:rPr lang="en-US" dirty="0" smtClean="0">
                <a:solidFill>
                  <a:schemeClr val="bg1"/>
                </a:solidFill>
              </a:rPr>
              <a:t> to reduce the cost of renewable natural gas.</a:t>
            </a:r>
          </a:p>
          <a:p>
            <a:pPr algn="l"/>
            <a:endParaRPr lang="en-US" dirty="0" smtClean="0">
              <a:solidFill>
                <a:schemeClr val="bg1"/>
              </a:solidFill>
            </a:endParaRPr>
          </a:p>
          <a:p>
            <a:pPr marL="571500" indent="-5715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Continuous improvement to operations and efficiency.</a:t>
            </a:r>
          </a:p>
          <a:p>
            <a:pPr algn="l"/>
            <a:endParaRPr lang="en-US" dirty="0" smtClean="0">
              <a:solidFill>
                <a:schemeClr val="bg1"/>
              </a:solidFill>
            </a:endParaRPr>
          </a:p>
          <a:p>
            <a:pPr marL="571500" indent="-5715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Pre-feasibility study of expanded biomass operation to meet 2020 greenhouse gas reduction target.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2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7F74E-0843-4C96-9DAC-0F5CA6F4534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228601"/>
            <a:ext cx="8040765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Thank You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657600" y="4800600"/>
            <a:ext cx="5306888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ts val="1000"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25B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Davi</a:t>
            </a:r>
            <a:r>
              <a:rPr lang="en-US" sz="1600" b="1" dirty="0" smtClean="0">
                <a:solidFill>
                  <a:srgbClr val="14325B"/>
                </a:solidFill>
                <a:latin typeface="Verdana" pitchFamily="34" charset="0"/>
              </a:rPr>
              <a:t>d Woodson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14325B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ts val="1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325B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Managing Director, Energy + Water Services</a:t>
            </a:r>
            <a:endParaRPr kumimoji="0" lang="en-CA" sz="1600" b="1" i="0" u="none" strike="noStrike" kern="1200" cap="none" spc="0" normalizeH="0" baseline="0" noProof="0" dirty="0" smtClean="0">
              <a:ln>
                <a:noFill/>
              </a:ln>
              <a:solidFill>
                <a:srgbClr val="14325B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ts val="1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325B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david.woodson@ubc.ca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ts val="1000"/>
              <a:buFont typeface="Arial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253F6B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253F6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42" name="AutoShape 6" descr="data:image/jpeg;base64,/9j/4AAQSkZJRgABAQAAAQABAAD/2wCEAAkGBhQSEBUUExQWFRQWGBwYGBgWFRgYFxgYGBgYFxcYGBwYHCYfFxojGhoXHy8gIycpLCwsGB4xNTAqNSYrLCkBCQoKDgwOGg8PGi0kHyQsNCwsLCksLCwsLCwpLCwsLC8sLCwsLCwsLCwsKSwsLCwsLCwsLCwsLCwsLCwpLCwsLP/AABEIALcBEwMBIgACEQEDEQH/xAAbAAACAwEBAQAAAAAAAAAAAAADBAIFBgABB//EAEgQAAECAwQGBgYIBQIFBQAAAAECEQADIQQSMUEFIlFhcYEGEzKRobFCcqLB0fAUQ1JigrLh8SNTkpOjB8IVM2OD0nOzw9Pi/8QAGgEAAwEBAQEAAAAAAAAAAAAAAQIDAAQFBv/EACoRAAICAQMDAwQDAQEAAAAAAAABAhEDEiExBEFREyLwMmGBoXGxwQUj/9oADAMBAAIRAxEAPwDLSUBJQDhKllauKveCT3RKz4ygcgqcrcT2fNPdA6rSrbOmBA4Ch5HWgk03usI9NaZKOAxHj4Q3z5+jBLNQSycguercTRPmO6JoUUpBzRKMw+vNNBxYqEeTBevgYLWmSn1U9rwPhBkG8t8lzXb7kkP3Xgoc4wSfUYy8v4cjkNaae5jyiXW1K2/mTf8A4kDmKxFMxkhWJCFzd96YbiPYPhBkSQDdyC0S/wAMlPWK5F4wQstAQz4IIBJ2SJd9/wCtTQROrjW417YDKlmYT/cWIhIReugh7wSC+ydMM1fchIgss3mJreYnZdmzDMPdLQO+MYDaZZCCn0muA7TdTJB/rmrjP2mZ/EWBnMVhvcZxpkqoFY4L53Vz/wAypQ7oyc6d/FW4BDqFXd31SG2b44uqVpF8Tph0oZ8mgt9+XyIW65wOEGSpo85Rd2y7a7DKSoAEEYqdKiGV8DsMPWO0pBvBLre6QoayApg+/coYZu9KwrF3WDjW9EkB83A3wLQMybOmBKQ6w5SQWLJclLk1DAsN0L6Tm20t0Fz0rfufQrF0tQuzLC0JK0YqIJdmF4BIopvc8K6Km9fOQUCoXfUo0UWN1LgHZR8yRzQ0RZLsmZPUlACkqQkY3i6SWGIww2nKB2Kz/wAaWUaw1QRSjlQUlWZGNahscQ/RknJwrJ4478CQSTek1Gk7Eq0TUipli8VICrgOLXie1UikYbS3Q8pKUqTdKQTQmusagGowblG7tE5QkrUK0cbm3+RyzjMz9LmWpSmvlLkhQ1QAWBNRTdwjy/8AmtvC4rzz+f4L9TGpbmV0/ZQkAjtXq0qE3RUlqVhro3ocKdJTjcWzuO0+sMagEZcYY/4YtU2cE1vou3lE4sCTxrhGi6L2BCLLeq7XGZiaOw2eGcHqc/p4tMXuNhxXLUxXTdtvXrLKKQwBXUAAJIVdDVGqMcoEmWizqkKmEBExJVecuirhILOakscduMVnRaWFT5iySy5ZYVrU7SXNQWpDPS6+tMmWEi4wDqJxxCWFfnGB0yWLPHEvz/NDZZa8bm+f8sQTOTPtSkrSvq1m6ggtjjqgFySHMZPSdj6qYtAehYvSoy8o+h6NkSxYVKmJCerdQKSxBS9XxHjzjGaasBURMSTMBF69UurFYFMqfCPci6kcM17T6l/pXNlTLKhVxHWJBQpbgKBSXDjekkv93uyHSq3TbZarOoroSEyuqQFit8hbBQKipquoJFMg8UfRnSMzXsqGH0gAVSVMRVxdcgkBsDjH03QPR+zpl2W0ICUiXLuTCpKkupOqSrMqBvDWz4CPQg7Vs42E0R0NQiZMWtKBflpQpEsXUqYayli8q659EFt6qM1pPTHUrmEmWiVKQAbym11kXXYOPRAAcm8cIp9IdPpCbSUsZZRMSDNWLktQCXuzFVVgVMLrAs9aQpoa0Jtkwpvy5xVMMxYDrKE3nSkqKQNUBKWIBLQa8mMhbtNLM2egLKgpYK5iKA3g5SlwSkazZ0DZxVW6auceqlIUsJISpYvKKgWS7mqU3swwy467pFLsdnnrkIJSoFQLEJuhWuXUzYqarm60VytOplSjLswVeuXAu8CSSaXTdGBI3d9PP6mUk7pPx9joxae7oyEyyqE3qg152IGAAyfbFwiWJCAcKYJNSTgKH53RFNmlylJdTzNUrclxV1hzgrCp2GITwJ5VNOqApkpGaauRvJziDk51fH9m+l7HiAtio0WouWLncx2AEbM4TWLgU+OIq9dlMz4d8Wkm1kC4lkX6EkOpgcg2dA2cI6aQElKA5fHJhsObnOGx3qpiSZUpmEUJrwPwjoa6gZh98dHTt4AauWLig+EmUSfWVTvBKonI1erB+rlqmq9ZWB9rwgLFaTtnTbv4U0PI60FWb99vrZglJ9VPaHj4R2fPn6ECyVXQkn6uWqar1pmHgo90EEspSR6SZSZY29ZOLnxB74j2yrZMnBA3Il1Vy7XdB5ExylR9KYucfVli6n2gO+MYKpAKm9HrEpHqWdN+vEuIjKBKQxYlBO+/aFsg8briBAG4worqwB69oW45s4hxKwFKVS6FKI9SQhk9yzGCFUrtKTX/AJikjKjWdA/MYmtGIT98I2BgizIHeVmIS0tdCvRMsHjJQZ6+9RHhEparoBPohJI2KQhU9T/jWnwgGJTUX3u0vK8DMx4dVZz3xkJnbVm5Pn4xsFG4A+KWTxIEuz/mmzIxrBRxDteZw7OxYZ4iOPqexbGwssOA0EvNUkAfrAZQ79ogg1meo+cY40itkNJKCbocdk+lQvgXzBHuhno5a1SpsuYEpASaFZIANKgnPjSErRaLi0KupUQPTDjF+/J98I260TFqvKU+bAUHAfPOKQjTVCzexu7fpRE++qXKVMCA81CSEhSlBQ60JGDFLmgxjujNmvLQoGYNahxu6xu33SxYF3SXLB92c6EyVzbZKSCoJKwFsSAU4so7CKZx9ntPRQSUOhTIcEpYXRXEineK4u8dbxqcdUuUQjNxdLgzsi3soppdB9MFiGIbHBxnVyIrLRZkrCyoAB6ADVcKJZJqCce7fFto5YTNW6QpGsMCTR23gk88d8Vttt5mEBiEjAHa+JG3h+3j9JFQxOu74O/PJymrEZs8Im9YwDFTvmwTsxw35b4L0f0mqYCsaoK1hIJLl0uSR3UhHSBN9NNV67+yW3084t9CzB2ggBN4jw/aPO6yCjFya3LYpttK9iMtCJVmkLmqZKQoEsx1sN5OTRjOk1tUuYlCEAIDBEtroDnNi7lhm8bnSGjBMRiSQwQMQmowAzaMn0h0VNRdmsTNKlLA2gsEpYOL7AKd8jDf8+cFNSk93f7v42Ln1STS4MvPtU2qFarat0ZVwA2vxi30vpNKJcqzMRcDqcMy1Y7yGPjDWitDBKF2mYsEKF4KIrfOFMXejULhmis0bIM20XpiVFIJWsEEPma7Y+idPc4EmvyIH+FMCh25agpNKAgumme2Pq+iBaZWjfpBnDWSVoExBmIYklKmSpgk44ChxyHym22gLWVh2NMGDDA4neOQj65/p2r6VocSlm9cmKl6zqAQTeSMXYIVdAOzY0dOJ7bkZLcy1tTOFgXOShISopVrJSZt8l76FA/xUhwGoQEnDLUdC+iqbDImT53bIJvICmSggKdnN1quct0aiRoGXKs8uSksmWUkFTGr5vtcjnC/TG1Jl2OYCpSbwui6ASSaAVBAHEcjhFZzpWKkfJ9G2I3yAgMpZUokpXOWTeu6xBAPAPiTWBaXsUsSgmUGKSxYaoKgwRjVmIpjCEjTSQpQCLus9V3y2aXugbuyIZtQmTLpICUJAPaIcM6Wd7ym25Ex5GRZJZLk9lwOBn6MCU3FqvLLAjP1XqEszvCN0o1U3TdYAY3i+ZwNaU8Q8dbbURRNTtof2pArNKUBecDFicyGFNwdq7TFIwa3bDq2LHR9ruLKlXTMxdesxqxrSjtn7wK22sEksCTnt2b2hYhq3gqmGyBKmAqJZgNrmudTBjBatQup8HhG/wAP1joEqel/3jovTMaZOoobJMn2l07wSqJydS4/1UozFesvA8dbwgAdaTtnzm/CnHlUwcm/eb62aED1EdoeJ7o7Pnz9AJoJQkbZckqO9c0+bFUMqkUUgZJl2ccVEGYe8DvgUshanymT34Ikh+7tQWTO7Kz/ANW0HZ/LR/tMYwZM0Fd7IzFzPwSU3Ucr8Ts8p0pSRiJaD/3lmbN7gBCwkm6UZ3JUn8U5V+Z3GGlTu0sP9bMA7rOgeZjGDE3xX0xVttom3Un+2nzgqTfO5ZqN0ybj/alGBKNwqbBBU29MiUJaP8i4kUFLpGKQpI33JaZCfbmK7owSY1rr1BZR/pmT/wAy5Q7oxMuWMdzRtLUsVb7TDgZgA/x2c98Y2OLqexXGN2aUS/A+UeoktXPxjrPMxfZEp4C+GYGccO9lwVuQUqDihSUkbCCO4u0VNil3nBVgwDg0cgG8Q7ARoZyCtgAFm6SUXjfOFQCNYvsc0whfR9knpCimUBdDlK1BK1A0ZMs6x7u+KKdIVrcsuiiUybRLVMAUkLdRSQqgc3gz0arYlo+szdNzJgTMQgiVdSLq3KjeCi7YFmTgTjR4+WaD6Pzl2lImSOrTqqUJhMpJSXIdwaFmYAmPpVuliZLEwzVJSgEJSpIcF2F0i7ep5h9/TiyNRavfkjKHuvsZ2z6RV1812ZV9xQE3icNjEg02GKVa2IDvliDntG5obsNoInqWSAdZRvAAZ5ZVheZMSpRXMKRU0FcHATdSzAs156R5nTu4s682zRS2+YUmg+1gN4i10HaylLEveUKcvOK+2qDpZnbIvgW1i+J3ZNDujAlKkqcULgEUB8iI5urls4PgfHwmaOYsfRzcLlTYY0IfnFZOnlRSkpSoJqzOb2DknDY4GcNWieBLDNrECmQYZNWEZttIUlLEBIoEkVDECm3jHD02C8e3l8i9RlqWxS2+xX1dYrUs5mOtILpSvOaoeilTa2w632jA+kaUhJlSyHUqpCmIGF0AY1i4stoCzMR2RXEj5ILkfvFboySjr0SyNRKyULOKilJ/hE5lLkg4lIzukn2+mnJeyXbg5VK/yVs7o6USESzVa1YsrVHo4UAKjGj/ANHdIBNoXZ1UExLgVpMlkk87r90W0iygrUVNdJII4EFJ5YRkLXN+haUROHZviZydpg7n747YZPfTBOOx9Q/1A0uqz2U9UkrmqICUhClAtUvdZmAJxyMYjROmkWqWFWtRBAF+YoqNCVXUouIIS9RUA7zR/q9ts0uaEuyk9pI23klLj8Kjhtj4l0l6N/RJyxfCbOFJ1UlSqntJSACHQKlwMUjEtHVkWqNESk0rPImPJlqTLUUkXi51fvADN6hhU0jpk8zVC+WSN9AOQxizt1ts3VrShRXeDpmLNUOpepdHZdN0mtH7s3NWUg5gYDaTgSIg43zyY9XaAmgAANUqYOKNU8cPdEkoUO02Ds4LbAfhApbEC8TgGutUOHD5Z5YgRFNASBqJrdL3S2AD51yx8g0HkMueSakcsBuEJG0qqEmjNwEFcXXbNmwpVngBGNMPGGSFAvv8o6ArVXCOitBNsjUI2SZLn1l58XJ7oJKNy6/1UkrPrTMDx1vCADXB2zp138KcR4nugxN8qb62cED1EVI4V8It8+fowZLoSdsuSBxXNLnmxUIZXJqpAwvSrPySL0xu4GAyFBagThMnFZ3IkhxycGOROISFmrImTn+9MPVo8GggDotGEw0dU6eeCR1aPaYw1ITdIST2VSkH/soM6b3kh4WRI1hLyHUyTy/iTfIGCXipJPpLSpX47RMEtHsCAEPZq3XzEt32TFqtEz2UiCSZrXVH7qif7lqUPyCAzVPeu5mYU8ymzIH5jBiAokDsqKhwCpiJA9iWuMY8XqhjilPimWiV+edM7ox4jVWlZUlx6WseB66efzSvCMmI4+p7FsQ5JzelIJLgMmoO4RKUqrVjjZZC2kJw61iGJlhlcyz/ADnD9iKhLmErc3DVgC+0kBzCVrldZOCbzESXGABIWCE7wzn9oNZZpUibsut3n4CDkSSjQIt7ml0dpmZKVZyF+glJCiCC5TR1PdD55Ro5/SW/JXIIFZhLpF5IBfE1A3YYboxUyhlOKJSMNwceUO6JUQJlSXUhwcfTLuct24x5+WTjbj4/stDfb7hL5TeL1xxY45H4wl9IvOVKUVEvrEkvnidjeEMWuczkbMOeHzsiuDHkc+MP0jel2HqFujrRUOARjjTBnxG+C2Mm6RjUcYAu2MouHN2hzGA50p81JYJr7tYDKnf5UjdQvAcfBaLmgS04uFDizCleUU9o0l/EOwYYvjD1qWerpXWBLVwDPFDbp2vy2ZGKdFD2bnP1CuRbaMt15SnPf8ue+Ckeg+qpRJIZ7yVaq3+0CzHcIpNHzLqi1KbPloPZgVTAAylOWpi9dlVZR0yxpOzmrY12idLFaSlbdYiimBAVsWkHI7Mi4qzmp6YSL8oLHaQX5Gh+PKHpGg56k9YwCk1QSptUgFSDSqTTOjA5RU22aVzZLghLqCwWpgCFUOB2GuTiH0t03yh9Wxs+jPSNKtFk2lCVypUsy5l8gqUEhgEgggug1KiMC9KxkOmYkKCly5FpkpQlKUX7iJIJAAokEpYBIuulyFDHDX9EJtkU9lrMIIURMTqqUkULFwS1axrrcuzyJKCqWLqSEoTLkubzE6iANgNRvjviqQjdnwKf0etEtMtc5HUiYQlJUMikEKLBgGUkYuCahMIpIYvTh6R2PWvxja9LrWq1SZk5YVLDky0kXphky5lzWRdT1OupL4MEpqpjew30wgXSxfbUh8hsqPKJy3ewGqJSbQhySkKOwC6DU7PfBJ1tcAXEopgmgJ+0dvPYISkLJNBzxLbXJpBrSQzUp4b1bG2QulXYLBHWZJUdpO/z8M90Dt0piWBAozkOaYnj5R6lAAzJ4e+BLUAX8/eRjwhu4LBCSo5x0F+m7/D4x0HcBq5WoUv9VKKj6y8D7XhBJSrgD/VySs+vMwPHW8ICo3wpvrZoQPVTiPHwg/bJb62cED1EY+fhHQEMQUpUBiiSmWN65pc8+0IYVKBmFORmS5P4JKby23QKRMvKSo4LnKml8kyhTxBiMqaQkKNbspcw7b05V1PsmMYOmabpW1bs2b+JZElA7qw3RCsKIW34bLJce2YBJlgKCcguWg8JCOsmcnjpabyQDipCEnjaZt8+wO6MEPK1br+jcfjKlqnr9tSfCJJdKfvJT4ok/wD2zog99/8AqP8A55wQP8aDBUTXIUcyFclTFzz7EpMYwO1EJC2wAUkf1Jlp9mzq74yMuZjTgX76NGntKXll6FKbx/DKF727QqMyBHJ1HKLYxqzelwictXnApJod0cpD/oWjjZYBpWzKCkzHoQA+yrQXRcppM53LhI/NDVqcyw5dxVw+Kj768YHYy0iaN6P98BzbjXzkOlJ2WNulBSpYfIMRvSD8Ib0ZZCUzWckFBzOS4Ttk4EoozMaZPLRTwi10Fp1UlM+6AbwSguHopKiSN+qI8/O5dvB0YoxvfyJTVUD5wpLNOfxhuat2hJB2bYp0vDB1HKEbVMuniks5NC7+5ucOaMOqqr1FQK4AsHyc82iv0mnWHPzh7Qx1FAvjlyb53mLZ/oExclnOTq1N0PUvTDMely2xndIrF9w3dv3Y8DF5pDsUwvDEZs44Zxn58t1UIcZEsGFTFOj3gSz/AFBtH2gpdLvqs77SD4RbaAI6woN03S73gMWzOzCKOxFLsAHHMmtHyJ4d0PWHR6TMlrUpkrUoMUkhwSCKYOb3dHRJqNtnNM1023LMy6SlQTQJYkJDBjeo8U2k1jrVEUrgMIvplleU6TLdIdnIISAC2GLbozdvLrOWB8Il0svUcpMz+k9Vbvo1rs9p9AqHWcBRfMoJ/pj7ArTKQpKAShJugKBSohRelQq8o8znnHxzS0kKshf0WI7wD4ExqdFabCrJIWpV8goQohwpISpKVBk1vFnfYUs9Y6JzeNbBgk1bKL/UPQ81K5swTL8pStigoOVKuFRAA1gpxmQNhjD2WzdZMSDdF4Okk0SGcOAanjH0z/UVNntSUfR+rK1qB1ETDMWbl0EkgAS0pvEgEOd7g/ObQtJdMuXdulgRi+KqZYY1o9YrfZCtLkESmXeDpc0c+eO408cYWWSNhHnx+c49IAIJILEF8c35xGcp1OCHO4fCmcMhGTXaL7OQKEsKZUem1hud4Ba0JKgEKUoAYqYB9obKPFIIUzY4h8RkCxY7ecHlyE4qvKJrqvTcSQR5+MDZbhEjJbEeIjoeAQPR/wAgH+2PYOsFmjk6pQ/1cszDuWrDzEEkquBJP1clSzuXMoPOAzDe6xvrJiZY9UfIg7XyoD6yalA3oRjHQYKtJSlQzRKRLB+/NLq54wwEgrIyVORL4okJdXKASpt5QVkqauaX+zKGr4xGWoiWnaJSl7785TD2TGMNBRKH9Iy1K/HaJlxPsQxNmXSpQwSqYoerJliUj21GBoIEzcmYP6bNLf8AMY8kJolJ2Skn8ajPmeAEYwbsO3oOP7MkIH+SZBJkrFA3oHISrKPOZArOq9dfO4T/ANyaqer2EJ8I964hIVuCjxCJloPtTJcAIK3z/wCGo/bCm4TDNm/lRLjOJTnlGitstpUwPRKVJHFIlSh+SbGZRKGIxOMcnUclsQ5J2DOlI6UY9lEpB4QAKLhmjk5LDkycGCSW1aU+8WhSUohMwHaH5XoOpYeoDENjvU3j5wqlQZVT2q09auNYVIZ8IcnWrXBIOCd/1adkPWOeCiaPvJPchY98U1ona6ACMAS7u3VoAZg22LGwzNSaCRUobuIiWaKq/nJTFyMTlHLYPc8Lyl0FGrBkpD4eiMKZJ2QBGA5eUL0/0s2fkS0nNBUkpycHbjk+PKNCrSN6RKlCz9UUpxuqCpgJvXy4qwo9ezuYZy1TCDTAhjsLEbcDvFa74dsfWzQ9/rFKJLXyo41BBwJIduBxMVzYdUNQuLLUqHJy2kvneHkYztuVr1zGb4kmvfGjs064U32a8XBBcapHg5yjLaSLrNcMdjEmvyIbpFURM+8i1tQSlSEpmomoCKFKUgpq5BISFVcFlO1csbro3pOWFJTMGZIWSwD0UlTkY1INc4ylgtGOQamLja1Ye0bpFSJgByLigcO5DHGrkxbPj9SLTOVmzt9oSmbJEkSworAJASdRQau7WevGhigtxearOortpjEJmmFdZiWPwBgxAKwTmATXcI3SYvSVAbbGrLZOslmWaXg3PEeLRWdH7QqUZktS5aZaFO6nq9AUhwVEskc0xtuh9jlqtUoKYglVDUHVURQ74B0v0aiy6ZQpNxMu0JIqkFKDNCpZJDfaqTsJGEUzRvd8eB4LZozulyUuUzUzAfSSVXTqteAYEpS5BOZPo4xh5SLoKXLsSasCzsANsfcdOaI0dJsEzWkImKllHWSZaUKORZALM6dzsK5x8R0wUCYoylFaCaEgg73ffhtFTD44pKkJIUmTTg4YRFCix+GG945IGKlDgKnwoIJ1gDN3YbucWEAuAa6x3HLltg0t3e6wyxYDmfAZwUFKTQh3rh3cYgmeFKN5qcQW98KzBZctw7Dy846DSkJId/dnHsLQKLmzU6v7qFTT6xwHlBJCrqUnC5KVMO5S6DzEBnF+tbNSZQ5Z+UGWLylgenMRLHqox90dIxNaSElOaZSJYP3ppc++G0t1p2dalP4ZCLx5PC0ma6wrIzVzD6spOr4x5KJ6umPVn+qeth7MYAyhyhnqqWB+K0zH77og06Y94jPrVD2bPL98R6xlPkJilfhkS7qfaMdIDFIPo9UD+BKp8zxaMEPMHaA++E8gizI8SqCLYq3FR/pM5KP/AG5BgFmWwSTlcJ4pSu0r8SmPFAgN6SUtzTKSj884xjAbet5W9QvH+krPjaBFIBGg0koCWqm4cFLW3syZffFGA/d8Y4uo5RfFwFkk12RFVC+6CJw3090CUHB4GOYqgC5rLGs1BQpJ9JT1EBI7VRjvpU7RDFplvh938yoSCSxxqfeYZchfAaaAZicKIHpAeiMoekTmffdqDsCt8JLSb4oSLoFMAbr/AKc4OhN3aAQG458ITKr79h8eyH0KckYhh7vhEUp1Ry4wFMxiYPIU6eLRPEqQMu7K+0ylEVULoyLOSTl3CJWMKbeGNNny3dHTyErcu4SabC7PiIuOj2h70oTNaoJfHslhi+w13RbJbgJD6hWcrVY01sdhaKK1EFZ2sMsq++NJKs6VTbiiQkzGd64ED3RTWuW00pTgKO1WvEPCYNosOT6xawyXdsuGcNyJBCqs4OBhqzSy6rmrVkrPaLB2dmYgDKIfQVrr2tYpOdQpjvqduLxWUrIVuDmLdXzuiwQuo4J/KIqRZF3lUa6kqNMgUjzMW9gCTMlhdUkovM73WD4VweOnEqTJt+C7sNoWGKCy8jsej9zwv0/0mq0SkJWE9YkkCajEuoNXdQj9YKEoQohF4pBIS9SzsHJU5OFTC2nUg2Wy3QxVNXeLAEgFZFX2gRPNFa4SXmv03/gY2rO0zb0WhCghMqzISlR1i6pmZFXKyTgaUG6MFaZNNUcWd8sI+odItEGcOqkpusoC7RIKCLwUAQ4YkghxTI0j5/pHR02U6ClluzP3VLYs9Wjl6POp/a+wZQa5KQoxo1Q1NtYmJVahlUzAY73ywiwm6PKLt/WLpN01DFIORIdjg/OhEANmKrxT2hrs2Q7/AB8o9BTTJi3VM7itW4jE1hbrMfhFjpCWUg3wQsKutsI7QOw/pCFkBMxIABJUBXfDRdqzdh2VNWwdv6Ex0W1rsqULKUAlIoL4uq3uMqvHRtNmpjdmSR1bg0KphcZ1ug76CJSTdCHIBSFqqodtTgDHY0Z8WyZtA4S5f/hExbp38xXJh5ARSw0XqVgIICkuJQQNdOKlXl55Yc4clTElVCCOsSaKBN2UnV71ZRlhaJv82b/cWPfE+vm/zZv9xfxjajUapNmJSAQrsXSyVGq5l+YaDZSCzJajfop1dYf+XMoV3Uj0ckAxjVySrtEq4knzjwWBP2R3CBqDRt5gGs7JBv8Aa1WCriR2mwlpI4mBL0lKvOZsp717/myv5hmEVXuQPwxkU2NIyA5CCfRxA1Bov7VbkKQEpmIUQ1L8sk3UISGCVknBavxboTQfKELLJZRODD4iGrOSXqe4YRzZ92UxjyRjHkuXTlA0AjOkeGYXDeOyOcqVlrnqTNLHVcZDD5eJSJ6ilRJqMKMwr7ojbJpClOKFmLfrErJ1ZVWbRjW6RUOWYAmppFqjV0J7uLCqm3qpUW3U+cokiYHBLsBt3NlExZUGW6SQrBgkhIzFQsCta3TV6wtM0YpRZIWcsySTsZ4VSxt1QXCaV2Ny7QFLN0FsMDFzYii6KDDbFLZtAqlm8UKAo5WyQA4JcqYCLrR2jZkxAugEZEG8D/Q+cZY9/agObrcSt9vSlR1Xd8G2/eIesK6M02ZMoJCBec1UArOjvxi+n9ClrIVNVcADZJHF5hHlHqNAWRHampUfuqVMJ/tpbxi+iVVROyrmzVKBWRdUZjsBhqhjk1cor59ouzrzOqhbLEnYc8o1KV2NFEy5i+LIHtFZ8I7/AImPq5EtA33lHzSPZhIYK5Y0pNlDJtU5XoFNbwugirM7t79sPaNsdqSF/wAMBEyiisZC9VKjRJYmvCGpmkJn8woH3AEeKAITmAKL1UdqiffUw/ppCVYRVgYqJnSUXwQpv4lCQSBdcByDypDFiRZkqSVKmrut2QlILCjXn2QmLKSXAPAsPOsHTZWrrPuEC0tkPGBqdKaMSmym0IbclTqLkvUhga7oyiJ/WFHWFTIVeARLBAocA4Fd6otZmmVGT1Sqod2KTlwMV063SkJKjdSAHLXvJzC4bS/9GNkir9panpUiUozEylX7ra6ndiT9kVYndujN6c0qZpSrqldoFr1Mjqghklw7jjwRtGljMCVBwlqAqpV2NGrABagEhwC5zJGDF2eIS6bHCeqKOeU2xiTbFpWqYU5F3D0OOONHx3x5o3TAs4WkMsrYFg7dqnAvUbhCS2NXZy2L+NH4QuUq2jdh74f001uJf3FNKWgrUScqcdpiOgpl20S1GgSbxOOFOeMe2iyL3d7R5ZbOpJqMRtqK7o6k0o7DNqi3t9tvTZiqm8tSgdxUSOFI6FzPRmkPvNY6Brfg2p+CHVnlHXN4iClPHsUGCgDbBEpEATBkxgk7g3xwSNkejGJpwgBOTug6Q4rEJSYKmZGMCSlgo7h5wWz1BugqP3QT5QqqcpJdJYwNUyYuipijuKjE5w1MMXRbXVMXF311JR4KIMCM1A7UyWKVYqUR/Skg98JytGjOvGPJ1kYOIX0kNqYRVokXrzLUdqZaEPxUoqJ7soim2yhhZwf/AFJhUO5ITAAmkepMNoSBqY8jSs30EykD7ksHg5XeMcq2zl0VNmclFI7ksPCIy0E45RFoKilwbcH1AcEhyY0GirStEkgFQ9VZTnuihSGUIvLIsXQNuA8YeOwrPSklTkDjUnneJeJmVxwwy7ojNnth5VgawpYphtf4QjaXI6XgkF14R7rOWL1owwEe2SwAdqvFyPCHkhG7kW8xE3k8DqHkRl6PWS5I4OIek2YJ9E8aHzBiSm39zjwgRfaD874TU3yPSQVXPu/WIdbleblEDNVxHOBrtBaoby5t8Yxgy5rJJLMKklqRj7fpX6SspqJacAzBX3vfkfdLSumRPmdUgsgUJZwrju/eAIsyQQKuAxpgxavIcopFVzyc+SfZEZqw4Qk4YkJcVLgEPhWC2lBAdg74Ye8NHi0IKnCgSaluydpGT7cPGPZqhcorOjqHvDftDcNECCZt4EMx2HEcDzdtkSCAmjbsWBzzqeUJS5peruMwnzuw3NSUh1G8+WDcfJq+cM1TA0RmTq0pt+fnxjw36OxG4azl8hhziEuoNCC+VG8POPZspSSQll0o5Lj3RqQCSJpIx8SPCPYUKl/cG4rD846DSNQZIiYjwCPYYuekViaBEGpHktMYwwk1goLCAJNYKZlIASSVx6nOIJmRwm4xjHXawaVLDja8ASXrBbP2oAR+XKgU1AqxzgyJsKTp9aYxmEAqWxj2WaxMBSsB8YlKsRJ1gRCOSDpZMLAiaElVEiu+HbJZgGOPJjFrJmIB2HgQfDGITzNcIrHGu5SS9AqVVR5CvhFhJ0QhGZ5kjzpFsgBWBB+c9ndHqtiviIg8s3yVUIoWkXkYNzS3kawYzEq7SEnfTwziFxIDj2PhEVJXuPGnlGTNQY2WWcCRwV7lRFdi2LB9ZLeIhVazvSe8eQaIm2EYEE90Nv5AersaxgkcUH9oWmz1J7QWB94P5gwK36c6lLrPAZnh8Yo5/TZdwXdVT7SWGbBQ8YrFSl2JylGJe9eWHZPeCd9GjOaf02S8uW/2V1cP9kfOXGELX0lmLWS4Yi6w1RxYHHfjwguigKsNUiqCctqVbsWy3xZY9O7Izy7Uj2x2UISDdcqDu6gx8ucEtMwMHxdxlWtXZzidmIhmatN4PUkMnHvbM48IStUoXi4JbABQoMqEYUGEMnbOdO2QRJBcijF9veMRBZ6kOzqSoZDsl65B88HiaUJAF0Md4DncTHTKhribxNLrk7nz74K33Ne4JSAUhgk76pOL1csYBfuekTe3Z8Xgn0NYNNXdeHxrBUSjmARtpQ4YYjl4QWM2KonqTUMDnez43seUENqCy7hO1vMCCTAoKLnPOrjcf1EL2hY2seR8sMoNXuDk5Rrq3wMqf/seQjoGqYkGuPKOjbmodETgSVUiUEoSj0HdHgxicYxEpNIkiS2cc9Y5U2MEmgR6FYwFlRISnrlCOSGphFTBzjxE45eMeIlPhXh7oNLS+IfzhXIKQaVLKs24/pBkWID4tSISpXBodkY0Pz74m7ZRUFkJbeBs+EFRLTQA8Bj+0SlNtbhE0SmL4vmCzcInQ54JZFUgxIVFR88oleaoL+cciYDACeA7CRBhpBQzdvnP4wMpfAsYGqXdc13/ADnGpM242NLJfWGOefzwMGTaUqwU+449xYxTKmA/AH5EKFNaU3YeBxhXBB1M0EwY6vMH3YRQ6c0oiUG7S8knHiTkIrbZ0gXLJQhTqzOIT+vzuNHMvG8okk4kmr8YpjwNu5cE55UtkDtVoUs3lFzv8hu3RH6AVDVAO1jXi2zf3tDFnkOCdmVab4blWdSSDVxXYptu1ssOMdl0jla7gZGh1IF5Qo1QUvwcKS3lxhjqm1k0AGD1BLYbf0hs2rtVY+swGFdwb5pARNQpTKCgTiRQvhexYxBTk+SeorZs4lxvqczt5QaRLWEuA6RlQtvGzlWAqTU8c89kHsU9SSSG4NU7Rxi3YfsFlkrS73WJ7RpXZT54wC02wILBy2eTwVc8P2aYMQDiRSuA3boT6sG8pYxOql2c4PuhUvIlHSrerLA5Fm8cIKmY2RBO5h3jF4VCdlPdEzOCW1XOZKiONMIpQzQW0WgEYkVo+Ncm5QBTY15wZCL1Ug7wRQ/CJXC3YZtoLfpCRaWwLoCJnA8o6PevP2fP/wAo6HD+BtESJjo6AOQXNj0lWdGjo6A2FExjtHdBAgx0dEmyiQ1Zjthz6KCOMdHQkh4nkuxgU8fjHCygKL8aR0dBTM0HCA/vglw4Ajup+8dHQWBBEzSntB4PLnjHHwjo6FoYMlIIvCgiBU9MWpHR0ChgVQpkv+2MSmTdr/PztjyOhGEgZgLkOPfGb0xpgkmXLpkpWG4gfH946OimKKbJ5G0ipkYsAX20O/AkeYgtkk3jRddhSz51YmOjovJnMhyzy7pIJZVQzUIGId9zxCcskNV04EFqZCkdHQpmCmWlUtIUqt/AUolqmoNS8KzbapeG18X4R0dDQSasVDC5t6pDYDnjziAp4R0dBfAzWwSRNxJbMGnzXfBHDXlAE5PHkdEZE+4sS5LjuIA/KX8IC+/wjo6Ogo+A8u1lQuuWpuPKsEkLU5dRDYMTV+EdHQjSRNkzbefIe8GOjo6EpC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4344" name="AutoShape 8" descr="data:image/jpeg;base64,/9j/4AAQSkZJRgABAQAAAQABAAD/2wCEAAkGBhQSEBUUExQWFRQWGBwYGBgWFRgYFxgYGBgYFxcYGBwYHCYfFxojGhoXHy8gIycpLCwsGB4xNTAqNSYrLCkBCQoKDgwOGg8PGi0kHyQsNCwsLCksLCwsLCwpLCwsLC8sLCwsLCwsLCwsKSwsLCwsLCwsLCwsLCwsLCwpLCwsLP/AABEIALcBEwMBIgACEQEDEQH/xAAbAAACAwEBAQAAAAAAAAAAAAADBAIFBgABB//EAEgQAAECAwQGBgYIBQIFBQAAAAECEQADIQQSMUEFIlFhcYEGEzKRobFCcqLB0fAUQ1JigrLh8SNTkpOjB8IVM2OD0nOzw9Pi/8QAGgEAAwEBAQEAAAAAAAAAAAAAAQIDAAQFBv/EACoRAAICAQMDAwQDAQEAAAAAAAABAhEDEiExBEFREyLwMmGBoXGxwQUj/9oADAMBAAIRAxEAPwDLSUBJQDhKllauKveCT3RKz4ygcgqcrcT2fNPdA6rSrbOmBA4Ch5HWgk03usI9NaZKOAxHj4Q3z5+jBLNQSycguercTRPmO6JoUUpBzRKMw+vNNBxYqEeTBevgYLWmSn1U9rwPhBkG8t8lzXb7kkP3Xgoc4wSfUYy8v4cjkNaae5jyiXW1K2/mTf8A4kDmKxFMxkhWJCFzd96YbiPYPhBkSQDdyC0S/wAMlPWK5F4wQstAQz4IIBJ2SJd9/wCtTQROrjW417YDKlmYT/cWIhIReugh7wSC+ydMM1fchIgss3mJreYnZdmzDMPdLQO+MYDaZZCCn0muA7TdTJB/rmrjP2mZ/EWBnMVhvcZxpkqoFY4L53Vz/wAypQ7oyc6d/FW4BDqFXd31SG2b44uqVpF8Tph0oZ8mgt9+XyIW65wOEGSpo85Rd2y7a7DKSoAEEYqdKiGV8DsMPWO0pBvBLre6QoayApg+/coYZu9KwrF3WDjW9EkB83A3wLQMybOmBKQ6w5SQWLJclLk1DAsN0L6Tm20t0Fz0rfufQrF0tQuzLC0JK0YqIJdmF4BIopvc8K6Km9fOQUCoXfUo0UWN1LgHZR8yRzQ0RZLsmZPUlACkqQkY3i6SWGIww2nKB2Kz/wAaWUaw1QRSjlQUlWZGNahscQ/RknJwrJ4478CQSTek1Gk7Eq0TUipli8VICrgOLXie1UikYbS3Q8pKUqTdKQTQmusagGowblG7tE5QkrUK0cbm3+RyzjMz9LmWpSmvlLkhQ1QAWBNRTdwjy/8AmtvC4rzz+f4L9TGpbmV0/ZQkAjtXq0qE3RUlqVhro3ocKdJTjcWzuO0+sMagEZcYY/4YtU2cE1vou3lE4sCTxrhGi6L2BCLLeq7XGZiaOw2eGcHqc/p4tMXuNhxXLUxXTdtvXrLKKQwBXUAAJIVdDVGqMcoEmWizqkKmEBExJVecuirhILOakscduMVnRaWFT5iySy5ZYVrU7SXNQWpDPS6+tMmWEi4wDqJxxCWFfnGB0yWLPHEvz/NDZZa8bm+f8sQTOTPtSkrSvq1m6ggtjjqgFySHMZPSdj6qYtAehYvSoy8o+h6NkSxYVKmJCerdQKSxBS9XxHjzjGaasBURMSTMBF69UurFYFMqfCPci6kcM17T6l/pXNlTLKhVxHWJBQpbgKBSXDjekkv93uyHSq3TbZarOoroSEyuqQFit8hbBQKipquoJFMg8UfRnSMzXsqGH0gAVSVMRVxdcgkBsDjH03QPR+zpl2W0ICUiXLuTCpKkupOqSrMqBvDWz4CPQg7Vs42E0R0NQiZMWtKBflpQpEsXUqYayli8q659EFt6qM1pPTHUrmEmWiVKQAbym11kXXYOPRAAcm8cIp9IdPpCbSUsZZRMSDNWLktQCXuzFVVgVMLrAs9aQpoa0Jtkwpvy5xVMMxYDrKE3nSkqKQNUBKWIBLQa8mMhbtNLM2egLKgpYK5iKA3g5SlwSkazZ0DZxVW6auceqlIUsJISpYvKKgWS7mqU3swwy467pFLsdnnrkIJSoFQLEJuhWuXUzYqarm60VytOplSjLswVeuXAu8CSSaXTdGBI3d9PP6mUk7pPx9joxae7oyEyyqE3qg152IGAAyfbFwiWJCAcKYJNSTgKH53RFNmlylJdTzNUrclxV1hzgrCp2GITwJ5VNOqApkpGaauRvJziDk51fH9m+l7HiAtio0WouWLncx2AEbM4TWLgU+OIq9dlMz4d8Wkm1kC4lkX6EkOpgcg2dA2cI6aQElKA5fHJhsObnOGx3qpiSZUpmEUJrwPwjoa6gZh98dHTt4AauWLig+EmUSfWVTvBKonI1erB+rlqmq9ZWB9rwgLFaTtnTbv4U0PI60FWb99vrZglJ9VPaHj4R2fPn6ECyVXQkn6uWqar1pmHgo90EEspSR6SZSZY29ZOLnxB74j2yrZMnBA3Il1Vy7XdB5ExylR9KYucfVli6n2gO+MYKpAKm9HrEpHqWdN+vEuIjKBKQxYlBO+/aFsg8briBAG4worqwB69oW45s4hxKwFKVS6FKI9SQhk9yzGCFUrtKTX/AJikjKjWdA/MYmtGIT98I2BgizIHeVmIS0tdCvRMsHjJQZ6+9RHhEparoBPohJI2KQhU9T/jWnwgGJTUX3u0vK8DMx4dVZz3xkJnbVm5Pn4xsFG4A+KWTxIEuz/mmzIxrBRxDteZw7OxYZ4iOPqexbGwssOA0EvNUkAfrAZQ79ogg1meo+cY40itkNJKCbocdk+lQvgXzBHuhno5a1SpsuYEpASaFZIANKgnPjSErRaLi0KupUQPTDjF+/J98I260TFqvKU+bAUHAfPOKQjTVCzexu7fpRE++qXKVMCA81CSEhSlBQ60JGDFLmgxjujNmvLQoGYNahxu6xu33SxYF3SXLB92c6EyVzbZKSCoJKwFsSAU4so7CKZx9ntPRQSUOhTIcEpYXRXEineK4u8dbxqcdUuUQjNxdLgzsi3soppdB9MFiGIbHBxnVyIrLRZkrCyoAB6ADVcKJZJqCce7fFto5YTNW6QpGsMCTR23gk88d8Vttt5mEBiEjAHa+JG3h+3j9JFQxOu74O/PJymrEZs8Im9YwDFTvmwTsxw35b4L0f0mqYCsaoK1hIJLl0uSR3UhHSBN9NNV67+yW3084t9CzB2ggBN4jw/aPO6yCjFya3LYpttK9iMtCJVmkLmqZKQoEsx1sN5OTRjOk1tUuYlCEAIDBEtroDnNi7lhm8bnSGjBMRiSQwQMQmowAzaMn0h0VNRdmsTNKlLA2gsEpYOL7AKd8jDf8+cFNSk93f7v42Ln1STS4MvPtU2qFarat0ZVwA2vxi30vpNKJcqzMRcDqcMy1Y7yGPjDWitDBKF2mYsEKF4KIrfOFMXejULhmis0bIM20XpiVFIJWsEEPma7Y+idPc4EmvyIH+FMCh25agpNKAgumme2Pq+iBaZWjfpBnDWSVoExBmIYklKmSpgk44ChxyHym22gLWVh2NMGDDA4neOQj65/p2r6VocSlm9cmKl6zqAQTeSMXYIVdAOzY0dOJ7bkZLcy1tTOFgXOShISopVrJSZt8l76FA/xUhwGoQEnDLUdC+iqbDImT53bIJvICmSggKdnN1quct0aiRoGXKs8uSksmWUkFTGr5vtcjnC/TG1Jl2OYCpSbwui6ASSaAVBAHEcjhFZzpWKkfJ9G2I3yAgMpZUokpXOWTeu6xBAPAPiTWBaXsUsSgmUGKSxYaoKgwRjVmIpjCEjTSQpQCLus9V3y2aXugbuyIZtQmTLpICUJAPaIcM6Wd7ym25Ex5GRZJZLk9lwOBn6MCU3FqvLLAjP1XqEszvCN0o1U3TdYAY3i+ZwNaU8Q8dbbURRNTtof2pArNKUBecDFicyGFNwdq7TFIwa3bDq2LHR9ruLKlXTMxdesxqxrSjtn7wK22sEksCTnt2b2hYhq3gqmGyBKmAqJZgNrmudTBjBatQup8HhG/wAP1joEqel/3jovTMaZOoobJMn2l07wSqJydS4/1UozFesvA8dbwgAdaTtnzm/CnHlUwcm/eb62aED1EdoeJ7o7Pnz9AJoJQkbZckqO9c0+bFUMqkUUgZJl2ccVEGYe8DvgUshanymT34Ikh+7tQWTO7Kz/ANW0HZ/LR/tMYwZM0Fd7IzFzPwSU3Ucr8Ts8p0pSRiJaD/3lmbN7gBCwkm6UZ3JUn8U5V+Z3GGlTu0sP9bMA7rOgeZjGDE3xX0xVttom3Un+2nzgqTfO5ZqN0ybj/alGBKNwqbBBU29MiUJaP8i4kUFLpGKQpI33JaZCfbmK7owSY1rr1BZR/pmT/wAy5Q7oxMuWMdzRtLUsVb7TDgZgA/x2c98Y2OLqexXGN2aUS/A+UeoktXPxjrPMxfZEp4C+GYGccO9lwVuQUqDihSUkbCCO4u0VNil3nBVgwDg0cgG8Q7ARoZyCtgAFm6SUXjfOFQCNYvsc0whfR9knpCimUBdDlK1BK1A0ZMs6x7u+KKdIVrcsuiiUybRLVMAUkLdRSQqgc3gz0arYlo+szdNzJgTMQgiVdSLq3KjeCi7YFmTgTjR4+WaD6Pzl2lImSOrTqqUJhMpJSXIdwaFmYAmPpVuliZLEwzVJSgEJSpIcF2F0i7ep5h9/TiyNRavfkjKHuvsZ2z6RV1812ZV9xQE3icNjEg02GKVa2IDvliDntG5obsNoInqWSAdZRvAAZ5ZVheZMSpRXMKRU0FcHATdSzAs156R5nTu4s682zRS2+YUmg+1gN4i10HaylLEveUKcvOK+2qDpZnbIvgW1i+J3ZNDujAlKkqcULgEUB8iI5urls4PgfHwmaOYsfRzcLlTYY0IfnFZOnlRSkpSoJqzOb2DknDY4GcNWieBLDNrECmQYZNWEZttIUlLEBIoEkVDECm3jHD02C8e3l8i9RlqWxS2+xX1dYrUs5mOtILpSvOaoeilTa2w632jA+kaUhJlSyHUqpCmIGF0AY1i4stoCzMR2RXEj5ILkfvFboySjr0SyNRKyULOKilJ/hE5lLkg4lIzukn2+mnJeyXbg5VK/yVs7o6USESzVa1YsrVHo4UAKjGj/ANHdIBNoXZ1UExLgVpMlkk87r90W0iygrUVNdJII4EFJ5YRkLXN+haUROHZviZydpg7n747YZPfTBOOx9Q/1A0uqz2U9UkrmqICUhClAtUvdZmAJxyMYjROmkWqWFWtRBAF+YoqNCVXUouIIS9RUA7zR/q9ts0uaEuyk9pI23klLj8Kjhtj4l0l6N/RJyxfCbOFJ1UlSqntJSACHQKlwMUjEtHVkWqNESk0rPImPJlqTLUUkXi51fvADN6hhU0jpk8zVC+WSN9AOQxizt1ts3VrShRXeDpmLNUOpepdHZdN0mtH7s3NWUg5gYDaTgSIg43zyY9XaAmgAANUqYOKNU8cPdEkoUO02Ds4LbAfhApbEC8TgGutUOHD5Z5YgRFNASBqJrdL3S2AD51yx8g0HkMueSakcsBuEJG0qqEmjNwEFcXXbNmwpVngBGNMPGGSFAvv8o6ArVXCOitBNsjUI2SZLn1l58XJ7oJKNy6/1UkrPrTMDx1vCADXB2zp138KcR4nugxN8qb62cED1EVI4V8It8+fowZLoSdsuSBxXNLnmxUIZXJqpAwvSrPySL0xu4GAyFBagThMnFZ3IkhxycGOROISFmrImTn+9MPVo8GggDotGEw0dU6eeCR1aPaYw1ITdIST2VSkH/soM6b3kh4WRI1hLyHUyTy/iTfIGCXipJPpLSpX47RMEtHsCAEPZq3XzEt32TFqtEz2UiCSZrXVH7qif7lqUPyCAzVPeu5mYU8ymzIH5jBiAokDsqKhwCpiJA9iWuMY8XqhjilPimWiV+edM7ox4jVWlZUlx6WseB66efzSvCMmI4+p7FsQ5JzelIJLgMmoO4RKUqrVjjZZC2kJw61iGJlhlcyz/ADnD9iKhLmErc3DVgC+0kBzCVrldZOCbzESXGABIWCE7wzn9oNZZpUibsut3n4CDkSSjQIt7ml0dpmZKVZyF+glJCiCC5TR1PdD55Ro5/SW/JXIIFZhLpF5IBfE1A3YYboxUyhlOKJSMNwceUO6JUQJlSXUhwcfTLuct24x5+WTjbj4/stDfb7hL5TeL1xxY45H4wl9IvOVKUVEvrEkvnidjeEMWuczkbMOeHzsiuDHkc+MP0jel2HqFujrRUOARjjTBnxG+C2Mm6RjUcYAu2MouHN2hzGA50p81JYJr7tYDKnf5UjdQvAcfBaLmgS04uFDizCleUU9o0l/EOwYYvjD1qWerpXWBLVwDPFDbp2vy2ZGKdFD2bnP1CuRbaMt15SnPf8ue+Ckeg+qpRJIZ7yVaq3+0CzHcIpNHzLqi1KbPloPZgVTAAylOWpi9dlVZR0yxpOzmrY12idLFaSlbdYiimBAVsWkHI7Mi4qzmp6YSL8oLHaQX5Gh+PKHpGg56k9YwCk1QSptUgFSDSqTTOjA5RU22aVzZLghLqCwWpgCFUOB2GuTiH0t03yh9Wxs+jPSNKtFk2lCVypUsy5l8gqUEhgEgggug1KiMC9KxkOmYkKCly5FpkpQlKUX7iJIJAAokEpYBIuulyFDHDX9EJtkU9lrMIIURMTqqUkULFwS1axrrcuzyJKCqWLqSEoTLkubzE6iANgNRvjviqQjdnwKf0etEtMtc5HUiYQlJUMikEKLBgGUkYuCahMIpIYvTh6R2PWvxja9LrWq1SZk5YVLDky0kXphky5lzWRdT1OupL4MEpqpjew30wgXSxfbUh8hsqPKJy3ewGqJSbQhySkKOwC6DU7PfBJ1tcAXEopgmgJ+0dvPYISkLJNBzxLbXJpBrSQzUp4b1bG2QulXYLBHWZJUdpO/z8M90Dt0piWBAozkOaYnj5R6lAAzJ4e+BLUAX8/eRjwhu4LBCSo5x0F+m7/D4x0HcBq5WoUv9VKKj6y8D7XhBJSrgD/VySs+vMwPHW8ICo3wpvrZoQPVTiPHwg/bJb62cED1EY+fhHQEMQUpUBiiSmWN65pc8+0IYVKBmFORmS5P4JKby23QKRMvKSo4LnKml8kyhTxBiMqaQkKNbspcw7b05V1PsmMYOmabpW1bs2b+JZElA7qw3RCsKIW34bLJce2YBJlgKCcguWg8JCOsmcnjpabyQDipCEnjaZt8+wO6MEPK1br+jcfjKlqnr9tSfCJJdKfvJT4ok/wD2zog99/8AqP8A55wQP8aDBUTXIUcyFclTFzz7EpMYwO1EJC2wAUkf1Jlp9mzq74yMuZjTgX76NGntKXll6FKbx/DKF727QqMyBHJ1HKLYxqzelwictXnApJod0cpD/oWjjZYBpWzKCkzHoQA+yrQXRcppM53LhI/NDVqcyw5dxVw+Kj768YHYy0iaN6P98BzbjXzkOlJ2WNulBSpYfIMRvSD8Ib0ZZCUzWckFBzOS4Ttk4EoozMaZPLRTwi10Fp1UlM+6AbwSguHopKiSN+qI8/O5dvB0YoxvfyJTVUD5wpLNOfxhuat2hJB2bYp0vDB1HKEbVMuniks5NC7+5ucOaMOqqr1FQK4AsHyc82iv0mnWHPzh7Qx1FAvjlyb53mLZ/oExclnOTq1N0PUvTDMely2xndIrF9w3dv3Y8DF5pDsUwvDEZs44Zxn58t1UIcZEsGFTFOj3gSz/AFBtH2gpdLvqs77SD4RbaAI6woN03S73gMWzOzCKOxFLsAHHMmtHyJ4d0PWHR6TMlrUpkrUoMUkhwSCKYOb3dHRJqNtnNM1023LMy6SlQTQJYkJDBjeo8U2k1jrVEUrgMIvplleU6TLdIdnIISAC2GLbozdvLrOWB8Il0svUcpMz+k9Vbvo1rs9p9AqHWcBRfMoJ/pj7ArTKQpKAShJugKBSohRelQq8o8znnHxzS0kKshf0WI7wD4ExqdFabCrJIWpV8goQohwpISpKVBk1vFnfYUs9Y6JzeNbBgk1bKL/UPQ81K5swTL8pStigoOVKuFRAA1gpxmQNhjD2WzdZMSDdF4Okk0SGcOAanjH0z/UVNntSUfR+rK1qB1ETDMWbl0EkgAS0pvEgEOd7g/ObQtJdMuXdulgRi+KqZYY1o9YrfZCtLkESmXeDpc0c+eO408cYWWSNhHnx+c49IAIJILEF8c35xGcp1OCHO4fCmcMhGTXaL7OQKEsKZUem1hud4Ba0JKgEKUoAYqYB9obKPFIIUzY4h8RkCxY7ecHlyE4qvKJrqvTcSQR5+MDZbhEjJbEeIjoeAQPR/wAgH+2PYOsFmjk6pQ/1cszDuWrDzEEkquBJP1clSzuXMoPOAzDe6xvrJiZY9UfIg7XyoD6yalA3oRjHQYKtJSlQzRKRLB+/NLq54wwEgrIyVORL4okJdXKASpt5QVkqauaX+zKGr4xGWoiWnaJSl7785TD2TGMNBRKH9Iy1K/HaJlxPsQxNmXSpQwSqYoerJliUj21GBoIEzcmYP6bNLf8AMY8kJolJ2Skn8ajPmeAEYwbsO3oOP7MkIH+SZBJkrFA3oHISrKPOZArOq9dfO4T/ANyaqer2EJ8I964hIVuCjxCJloPtTJcAIK3z/wCGo/bCm4TDNm/lRLjOJTnlGitstpUwPRKVJHFIlSh+SbGZRKGIxOMcnUclsQ5J2DOlI6UY9lEpB4QAKLhmjk5LDkycGCSW1aU+8WhSUohMwHaH5XoOpYeoDENjvU3j5wqlQZVT2q09auNYVIZ8IcnWrXBIOCd/1adkPWOeCiaPvJPchY98U1ona6ACMAS7u3VoAZg22LGwzNSaCRUobuIiWaKq/nJTFyMTlHLYPc8Lyl0FGrBkpD4eiMKZJ2QBGA5eUL0/0s2fkS0nNBUkpycHbjk+PKNCrSN6RKlCz9UUpxuqCpgJvXy4qwo9ezuYZy1TCDTAhjsLEbcDvFa74dsfWzQ9/rFKJLXyo41BBwJIduBxMVzYdUNQuLLUqHJy2kvneHkYztuVr1zGb4kmvfGjs064U32a8XBBcapHg5yjLaSLrNcMdjEmvyIbpFURM+8i1tQSlSEpmomoCKFKUgpq5BISFVcFlO1csbro3pOWFJTMGZIWSwD0UlTkY1INc4ylgtGOQamLja1Ye0bpFSJgByLigcO5DHGrkxbPj9SLTOVmzt9oSmbJEkSworAJASdRQau7WevGhigtxearOortpjEJmmFdZiWPwBgxAKwTmATXcI3SYvSVAbbGrLZOslmWaXg3PEeLRWdH7QqUZktS5aZaFO6nq9AUhwVEskc0xtuh9jlqtUoKYglVDUHVURQ74B0v0aiy6ZQpNxMu0JIqkFKDNCpZJDfaqTsJGEUzRvd8eB4LZozulyUuUzUzAfSSVXTqteAYEpS5BOZPo4xh5SLoKXLsSasCzsANsfcdOaI0dJsEzWkImKllHWSZaUKORZALM6dzsK5x8R0wUCYoylFaCaEgg73ffhtFTD44pKkJIUmTTg4YRFCix+GG945IGKlDgKnwoIJ1gDN3YbucWEAuAa6x3HLltg0t3e6wyxYDmfAZwUFKTQh3rh3cYgmeFKN5qcQW98KzBZctw7Dy846DSkJId/dnHsLQKLmzU6v7qFTT6xwHlBJCrqUnC5KVMO5S6DzEBnF+tbNSZQ5Z+UGWLylgenMRLHqox90dIxNaSElOaZSJYP3ppc++G0t1p2dalP4ZCLx5PC0ma6wrIzVzD6spOr4x5KJ6umPVn+qeth7MYAyhyhnqqWB+K0zH77og06Y94jPrVD2bPL98R6xlPkJilfhkS7qfaMdIDFIPo9UD+BKp8zxaMEPMHaA++E8gizI8SqCLYq3FR/pM5KP/AG5BgFmWwSTlcJ4pSu0r8SmPFAgN6SUtzTKSj884xjAbet5W9QvH+krPjaBFIBGg0koCWqm4cFLW3syZffFGA/d8Y4uo5RfFwFkk12RFVC+6CJw3090CUHB4GOYqgC5rLGs1BQpJ9JT1EBI7VRjvpU7RDFplvh938yoSCSxxqfeYZchfAaaAZicKIHpAeiMoekTmffdqDsCt8JLSb4oSLoFMAbr/AKc4OhN3aAQG458ITKr79h8eyH0KckYhh7vhEUp1Ry4wFMxiYPIU6eLRPEqQMu7K+0ylEVULoyLOSTl3CJWMKbeGNNny3dHTyErcu4SabC7PiIuOj2h70oTNaoJfHslhi+w13RbJbgJD6hWcrVY01sdhaKK1EFZ2sMsq++NJKs6VTbiiQkzGd64ED3RTWuW00pTgKO1WvEPCYNosOT6xawyXdsuGcNyJBCqs4OBhqzSy6rmrVkrPaLB2dmYgDKIfQVrr2tYpOdQpjvqduLxWUrIVuDmLdXzuiwQuo4J/KIqRZF3lUa6kqNMgUjzMW9gCTMlhdUkovM73WD4VweOnEqTJt+C7sNoWGKCy8jsej9zwv0/0mq0SkJWE9YkkCajEuoNXdQj9YKEoQohF4pBIS9SzsHJU5OFTC2nUg2Wy3QxVNXeLAEgFZFX2gRPNFa4SXmv03/gY2rO0zb0WhCghMqzISlR1i6pmZFXKyTgaUG6MFaZNNUcWd8sI+odItEGcOqkpusoC7RIKCLwUAQ4YkghxTI0j5/pHR02U6ClluzP3VLYs9Wjl6POp/a+wZQa5KQoxo1Q1NtYmJVahlUzAY73ywiwm6PKLt/WLpN01DFIORIdjg/OhEANmKrxT2hrs2Q7/AB8o9BTTJi3VM7itW4jE1hbrMfhFjpCWUg3wQsKutsI7QOw/pCFkBMxIABJUBXfDRdqzdh2VNWwdv6Ex0W1rsqULKUAlIoL4uq3uMqvHRtNmpjdmSR1bg0KphcZ1ug76CJSTdCHIBSFqqodtTgDHY0Z8WyZtA4S5f/hExbp38xXJh5ARSw0XqVgIICkuJQQNdOKlXl55Yc4clTElVCCOsSaKBN2UnV71ZRlhaJv82b/cWPfE+vm/zZv9xfxjajUapNmJSAQrsXSyVGq5l+YaDZSCzJajfop1dYf+XMoV3Uj0ckAxjVySrtEq4knzjwWBP2R3CBqDRt5gGs7JBv8Aa1WCriR2mwlpI4mBL0lKvOZsp717/myv5hmEVXuQPwxkU2NIyA5CCfRxA1Bov7VbkKQEpmIUQ1L8sk3UISGCVknBavxboTQfKELLJZRODD4iGrOSXqe4YRzZ92UxjyRjHkuXTlA0AjOkeGYXDeOyOcqVlrnqTNLHVcZDD5eJSJ6ilRJqMKMwr7ojbJpClOKFmLfrErJ1ZVWbRjW6RUOWYAmppFqjV0J7uLCqm3qpUW3U+cokiYHBLsBt3NlExZUGW6SQrBgkhIzFQsCta3TV6wtM0YpRZIWcsySTsZ4VSxt1QXCaV2Ny7QFLN0FsMDFzYii6KDDbFLZtAqlm8UKAo5WyQA4JcqYCLrR2jZkxAugEZEG8D/Q+cZY9/agObrcSt9vSlR1Xd8G2/eIesK6M02ZMoJCBec1UArOjvxi+n9ClrIVNVcADZJHF5hHlHqNAWRHampUfuqVMJ/tpbxi+iVVROyrmzVKBWRdUZjsBhqhjk1cor59ouzrzOqhbLEnYc8o1KV2NFEy5i+LIHtFZ8I7/AImPq5EtA33lHzSPZhIYK5Y0pNlDJtU5XoFNbwugirM7t79sPaNsdqSF/wAMBEyiisZC9VKjRJYmvCGpmkJn8woH3AEeKAITmAKL1UdqiffUw/ppCVYRVgYqJnSUXwQpv4lCQSBdcByDypDFiRZkqSVKmrut2QlILCjXn2QmLKSXAPAsPOsHTZWrrPuEC0tkPGBqdKaMSmym0IbclTqLkvUhga7oyiJ/WFHWFTIVeARLBAocA4Fd6otZmmVGT1Sqod2KTlwMV063SkJKjdSAHLXvJzC4bS/9GNkir9panpUiUozEylX7ra6ndiT9kVYndujN6c0qZpSrqldoFr1Mjqghklw7jjwRtGljMCVBwlqAqpV2NGrABagEhwC5zJGDF2eIS6bHCeqKOeU2xiTbFpWqYU5F3D0OOONHx3x5o3TAs4WkMsrYFg7dqnAvUbhCS2NXZy2L+NH4QuUq2jdh74f001uJf3FNKWgrUScqcdpiOgpl20S1GgSbxOOFOeMe2iyL3d7R5ZbOpJqMRtqK7o6k0o7DNqi3t9tvTZiqm8tSgdxUSOFI6FzPRmkPvNY6Brfg2p+CHVnlHXN4iClPHsUGCgDbBEpEATBkxgk7g3xwSNkejGJpwgBOTug6Q4rEJSYKmZGMCSlgo7h5wWz1BugqP3QT5QqqcpJdJYwNUyYuipijuKjE5w1MMXRbXVMXF311JR4KIMCM1A7UyWKVYqUR/Skg98JytGjOvGPJ1kYOIX0kNqYRVokXrzLUdqZaEPxUoqJ7soim2yhhZwf/AFJhUO5ITAAmkepMNoSBqY8jSs30EykD7ksHg5XeMcq2zl0VNmclFI7ksPCIy0E45RFoKilwbcH1AcEhyY0GirStEkgFQ9VZTnuihSGUIvLIsXQNuA8YeOwrPSklTkDjUnneJeJmVxwwy7ojNnth5VgawpYphtf4QjaXI6XgkF14R7rOWL1owwEe2SwAdqvFyPCHkhG7kW8xE3k8DqHkRl6PWS5I4OIek2YJ9E8aHzBiSm39zjwgRfaD874TU3yPSQVXPu/WIdbleblEDNVxHOBrtBaoby5t8Yxgy5rJJLMKklqRj7fpX6SspqJacAzBX3vfkfdLSumRPmdUgsgUJZwrju/eAIsyQQKuAxpgxavIcopFVzyc+SfZEZqw4Qk4YkJcVLgEPhWC2lBAdg74Ye8NHi0IKnCgSaluydpGT7cPGPZqhcorOjqHvDftDcNECCZt4EMx2HEcDzdtkSCAmjbsWBzzqeUJS5peruMwnzuw3NSUh1G8+WDcfJq+cM1TA0RmTq0pt+fnxjw36OxG4azl8hhziEuoNCC+VG8POPZspSSQll0o5Lj3RqQCSJpIx8SPCPYUKl/cG4rD846DSNQZIiYjwCPYYuekViaBEGpHktMYwwk1goLCAJNYKZlIASSVx6nOIJmRwm4xjHXawaVLDja8ASXrBbP2oAR+XKgU1AqxzgyJsKTp9aYxmEAqWxj2WaxMBSsB8YlKsRJ1gRCOSDpZMLAiaElVEiu+HbJZgGOPJjFrJmIB2HgQfDGITzNcIrHGu5SS9AqVVR5CvhFhJ0QhGZ5kjzpFsgBWBB+c9ndHqtiviIg8s3yVUIoWkXkYNzS3kawYzEq7SEnfTwziFxIDj2PhEVJXuPGnlGTNQY2WWcCRwV7lRFdi2LB9ZLeIhVazvSe8eQaIm2EYEE90Nv5AersaxgkcUH9oWmz1J7QWB94P5gwK36c6lLrPAZnh8Yo5/TZdwXdVT7SWGbBQ8YrFSl2JylGJe9eWHZPeCd9GjOaf02S8uW/2V1cP9kfOXGELX0lmLWS4Yi6w1RxYHHfjwguigKsNUiqCctqVbsWy3xZY9O7Izy7Uj2x2UISDdcqDu6gx8ucEtMwMHxdxlWtXZzidmIhmatN4PUkMnHvbM48IStUoXi4JbABQoMqEYUGEMnbOdO2QRJBcijF9veMRBZ6kOzqSoZDsl65B88HiaUJAF0Md4DncTHTKhribxNLrk7nz74K33Ne4JSAUhgk76pOL1csYBfuekTe3Z8Xgn0NYNNXdeHxrBUSjmARtpQ4YYjl4QWM2KonqTUMDnez43seUENqCy7hO1vMCCTAoKLnPOrjcf1EL2hY2seR8sMoNXuDk5Rrq3wMqf/seQjoGqYkGuPKOjbmodETgSVUiUEoSj0HdHgxicYxEpNIkiS2cc9Y5U2MEmgR6FYwFlRISnrlCOSGphFTBzjxE45eMeIlPhXh7oNLS+IfzhXIKQaVLKs24/pBkWID4tSISpXBodkY0Pz74m7ZRUFkJbeBs+EFRLTQA8Bj+0SlNtbhE0SmL4vmCzcInQ54JZFUgxIVFR88oleaoL+cciYDACeA7CRBhpBQzdvnP4wMpfAsYGqXdc13/ADnGpM242NLJfWGOefzwMGTaUqwU+449xYxTKmA/AH5EKFNaU3YeBxhXBB1M0EwY6vMH3YRQ6c0oiUG7S8knHiTkIrbZ0gXLJQhTqzOIT+vzuNHMvG8okk4kmr8YpjwNu5cE55UtkDtVoUs3lFzv8hu3RH6AVDVAO1jXi2zf3tDFnkOCdmVab4blWdSSDVxXYptu1ssOMdl0jla7gZGh1IF5Qo1QUvwcKS3lxhjqm1k0AGD1BLYbf0hs2rtVY+swGFdwb5pARNQpTKCgTiRQvhexYxBTk+SeorZs4lxvqczt5QaRLWEuA6RlQtvGzlWAqTU8c89kHsU9SSSG4NU7Rxi3YfsFlkrS73WJ7RpXZT54wC02wILBy2eTwVc8P2aYMQDiRSuA3boT6sG8pYxOql2c4PuhUvIlHSrerLA5Fm8cIKmY2RBO5h3jF4VCdlPdEzOCW1XOZKiONMIpQzQW0WgEYkVo+Ncm5QBTY15wZCL1Ug7wRQ/CJXC3YZtoLfpCRaWwLoCJnA8o6PevP2fP/wAo6HD+BtESJjo6AOQXNj0lWdGjo6A2FExjtHdBAgx0dEmyiQ1Zjthz6KCOMdHQkh4nkuxgU8fjHCygKL8aR0dBTM0HCA/vglw4Ajup+8dHQWBBEzSntB4PLnjHHwjo6FoYMlIIvCgiBU9MWpHR0ChgVQpkv+2MSmTdr/PztjyOhGEgZgLkOPfGb0xpgkmXLpkpWG4gfH946OimKKbJ5G0ipkYsAX20O/AkeYgtkk3jRddhSz51YmOjovJnMhyzy7pIJZVQzUIGId9zxCcskNV04EFqZCkdHQpmCmWlUtIUqt/AUolqmoNS8KzbapeG18X4R0dDQSasVDC5t6pDYDnjziAp4R0dBfAzWwSRNxJbMGnzXfBHDXlAE5PHkdEZE+4sS5LjuIA/KX8IC+/wjo6Ogo+A8u1lQuuWpuPKsEkLU5dRDYMTV+EdHQjSRNkzbefIe8GOjo6EpC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4346" name="AutoShape 10" descr="data:image/jpeg;base64,/9j/4AAQSkZJRgABAQAAAQABAAD/2wCEAAkGBhQSEBUUExQWFRQWGBwYGBgWFRgYFxgYGBgYFxcYGBwYHCYfFxojGhoXHy8gIycpLCwsGB4xNTAqNSYrLCkBCQoKDgwOGg8PGi0kHyQsNCwsLCksLCwsLCwpLCwsLC8sLCwsLCwsLCwsKSwsLCwsLCwsLCwsLCwsLCwpLCwsLP/AABEIALcBEwMBIgACEQEDEQH/xAAbAAACAwEBAQAAAAAAAAAAAAADBAIFBgABB//EAEgQAAECAwQGBgYIBQIFBQAAAAECEQADIQQSMUEFIlFhcYEGEzKRobFCcqLB0fAUQ1JigrLh8SNTkpOjB8IVM2OD0nOzw9Pi/8QAGgEAAwEBAQEAAAAAAAAAAAAAAQIDAAQFBv/EACoRAAICAQMDAwQDAQEAAAAAAAABAhEDEiExBEFREyLwMmGBoXGxwQUj/9oADAMBAAIRAxEAPwDLSUBJQDhKllauKveCT3RKz4ygcgqcrcT2fNPdA6rSrbOmBA4Ch5HWgk03usI9NaZKOAxHj4Q3z5+jBLNQSycguercTRPmO6JoUUpBzRKMw+vNNBxYqEeTBevgYLWmSn1U9rwPhBkG8t8lzXb7kkP3Xgoc4wSfUYy8v4cjkNaae5jyiXW1K2/mTf8A4kDmKxFMxkhWJCFzd96YbiPYPhBkSQDdyC0S/wAMlPWK5F4wQstAQz4IIBJ2SJd9/wCtTQROrjW417YDKlmYT/cWIhIReugh7wSC+ydMM1fchIgss3mJreYnZdmzDMPdLQO+MYDaZZCCn0muA7TdTJB/rmrjP2mZ/EWBnMVhvcZxpkqoFY4L53Vz/wAypQ7oyc6d/FW4BDqFXd31SG2b44uqVpF8Tph0oZ8mgt9+XyIW65wOEGSpo85Rd2y7a7DKSoAEEYqdKiGV8DsMPWO0pBvBLre6QoayApg+/coYZu9KwrF3WDjW9EkB83A3wLQMybOmBKQ6w5SQWLJclLk1DAsN0L6Tm20t0Fz0rfufQrF0tQuzLC0JK0YqIJdmF4BIopvc8K6Km9fOQUCoXfUo0UWN1LgHZR8yRzQ0RZLsmZPUlACkqQkY3i6SWGIww2nKB2Kz/wAaWUaw1QRSjlQUlWZGNahscQ/RknJwrJ4478CQSTek1Gk7Eq0TUipli8VICrgOLXie1UikYbS3Q8pKUqTdKQTQmusagGowblG7tE5QkrUK0cbm3+RyzjMz9LmWpSmvlLkhQ1QAWBNRTdwjy/8AmtvC4rzz+f4L9TGpbmV0/ZQkAjtXq0qE3RUlqVhro3ocKdJTjcWzuO0+sMagEZcYY/4YtU2cE1vou3lE4sCTxrhGi6L2BCLLeq7XGZiaOw2eGcHqc/p4tMXuNhxXLUxXTdtvXrLKKQwBXUAAJIVdDVGqMcoEmWizqkKmEBExJVecuirhILOakscduMVnRaWFT5iySy5ZYVrU7SXNQWpDPS6+tMmWEi4wDqJxxCWFfnGB0yWLPHEvz/NDZZa8bm+f8sQTOTPtSkrSvq1m6ggtjjqgFySHMZPSdj6qYtAehYvSoy8o+h6NkSxYVKmJCerdQKSxBS9XxHjzjGaasBURMSTMBF69UurFYFMqfCPci6kcM17T6l/pXNlTLKhVxHWJBQpbgKBSXDjekkv93uyHSq3TbZarOoroSEyuqQFit8hbBQKipquoJFMg8UfRnSMzXsqGH0gAVSVMRVxdcgkBsDjH03QPR+zpl2W0ICUiXLuTCpKkupOqSrMqBvDWz4CPQg7Vs42E0R0NQiZMWtKBflpQpEsXUqYayli8q659EFt6qM1pPTHUrmEmWiVKQAbym11kXXYOPRAAcm8cIp9IdPpCbSUsZZRMSDNWLktQCXuzFVVgVMLrAs9aQpoa0Jtkwpvy5xVMMxYDrKE3nSkqKQNUBKWIBLQa8mMhbtNLM2egLKgpYK5iKA3g5SlwSkazZ0DZxVW6auceqlIUsJISpYvKKgWS7mqU3swwy467pFLsdnnrkIJSoFQLEJuhWuXUzYqarm60VytOplSjLswVeuXAu8CSSaXTdGBI3d9PP6mUk7pPx9joxae7oyEyyqE3qg152IGAAyfbFwiWJCAcKYJNSTgKH53RFNmlylJdTzNUrclxV1hzgrCp2GITwJ5VNOqApkpGaauRvJziDk51fH9m+l7HiAtio0WouWLncx2AEbM4TWLgU+OIq9dlMz4d8Wkm1kC4lkX6EkOpgcg2dA2cI6aQElKA5fHJhsObnOGx3qpiSZUpmEUJrwPwjoa6gZh98dHTt4AauWLig+EmUSfWVTvBKonI1erB+rlqmq9ZWB9rwgLFaTtnTbv4U0PI60FWb99vrZglJ9VPaHj4R2fPn6ECyVXQkn6uWqar1pmHgo90EEspSR6SZSZY29ZOLnxB74j2yrZMnBA3Il1Vy7XdB5ExylR9KYucfVli6n2gO+MYKpAKm9HrEpHqWdN+vEuIjKBKQxYlBO+/aFsg8briBAG4worqwB69oW45s4hxKwFKVS6FKI9SQhk9yzGCFUrtKTX/AJikjKjWdA/MYmtGIT98I2BgizIHeVmIS0tdCvRMsHjJQZ6+9RHhEparoBPohJI2KQhU9T/jWnwgGJTUX3u0vK8DMx4dVZz3xkJnbVm5Pn4xsFG4A+KWTxIEuz/mmzIxrBRxDteZw7OxYZ4iOPqexbGwssOA0EvNUkAfrAZQ79ogg1meo+cY40itkNJKCbocdk+lQvgXzBHuhno5a1SpsuYEpASaFZIANKgnPjSErRaLi0KupUQPTDjF+/J98I260TFqvKU+bAUHAfPOKQjTVCzexu7fpRE++qXKVMCA81CSEhSlBQ60JGDFLmgxjujNmvLQoGYNahxu6xu33SxYF3SXLB92c6EyVzbZKSCoJKwFsSAU4so7CKZx9ntPRQSUOhTIcEpYXRXEineK4u8dbxqcdUuUQjNxdLgzsi3soppdB9MFiGIbHBxnVyIrLRZkrCyoAB6ADVcKJZJqCce7fFto5YTNW6QpGsMCTR23gk88d8Vttt5mEBiEjAHa+JG3h+3j9JFQxOu74O/PJymrEZs8Im9YwDFTvmwTsxw35b4L0f0mqYCsaoK1hIJLl0uSR3UhHSBN9NNV67+yW3084t9CzB2ggBN4jw/aPO6yCjFya3LYpttK9iMtCJVmkLmqZKQoEsx1sN5OTRjOk1tUuYlCEAIDBEtroDnNi7lhm8bnSGjBMRiSQwQMQmowAzaMn0h0VNRdmsTNKlLA2gsEpYOL7AKd8jDf8+cFNSk93f7v42Ln1STS4MvPtU2qFarat0ZVwA2vxi30vpNKJcqzMRcDqcMy1Y7yGPjDWitDBKF2mYsEKF4KIrfOFMXejULhmis0bIM20XpiVFIJWsEEPma7Y+idPc4EmvyIH+FMCh25agpNKAgumme2Pq+iBaZWjfpBnDWSVoExBmIYklKmSpgk44ChxyHym22gLWVh2NMGDDA4neOQj65/p2r6VocSlm9cmKl6zqAQTeSMXYIVdAOzY0dOJ7bkZLcy1tTOFgXOShISopVrJSZt8l76FA/xUhwGoQEnDLUdC+iqbDImT53bIJvICmSggKdnN1quct0aiRoGXKs8uSksmWUkFTGr5vtcjnC/TG1Jl2OYCpSbwui6ASSaAVBAHEcjhFZzpWKkfJ9G2I3yAgMpZUokpXOWTeu6xBAPAPiTWBaXsUsSgmUGKSxYaoKgwRjVmIpjCEjTSQpQCLus9V3y2aXugbuyIZtQmTLpICUJAPaIcM6Wd7ym25Ex5GRZJZLk9lwOBn6MCU3FqvLLAjP1XqEszvCN0o1U3TdYAY3i+ZwNaU8Q8dbbURRNTtof2pArNKUBecDFicyGFNwdq7TFIwa3bDq2LHR9ruLKlXTMxdesxqxrSjtn7wK22sEksCTnt2b2hYhq3gqmGyBKmAqJZgNrmudTBjBatQup8HhG/wAP1joEqel/3jovTMaZOoobJMn2l07wSqJydS4/1UozFesvA8dbwgAdaTtnzm/CnHlUwcm/eb62aED1EdoeJ7o7Pnz9AJoJQkbZckqO9c0+bFUMqkUUgZJl2ccVEGYe8DvgUshanymT34Ikh+7tQWTO7Kz/ANW0HZ/LR/tMYwZM0Fd7IzFzPwSU3Ucr8Ts8p0pSRiJaD/3lmbN7gBCwkm6UZ3JUn8U5V+Z3GGlTu0sP9bMA7rOgeZjGDE3xX0xVttom3Un+2nzgqTfO5ZqN0ybj/alGBKNwqbBBU29MiUJaP8i4kUFLpGKQpI33JaZCfbmK7owSY1rr1BZR/pmT/wAy5Q7oxMuWMdzRtLUsVb7TDgZgA/x2c98Y2OLqexXGN2aUS/A+UeoktXPxjrPMxfZEp4C+GYGccO9lwVuQUqDihSUkbCCO4u0VNil3nBVgwDg0cgG8Q7ARoZyCtgAFm6SUXjfOFQCNYvsc0whfR9knpCimUBdDlK1BK1A0ZMs6x7u+KKdIVrcsuiiUybRLVMAUkLdRSQqgc3gz0arYlo+szdNzJgTMQgiVdSLq3KjeCi7YFmTgTjR4+WaD6Pzl2lImSOrTqqUJhMpJSXIdwaFmYAmPpVuliZLEwzVJSgEJSpIcF2F0i7ep5h9/TiyNRavfkjKHuvsZ2z6RV1812ZV9xQE3icNjEg02GKVa2IDvliDntG5obsNoInqWSAdZRvAAZ5ZVheZMSpRXMKRU0FcHATdSzAs156R5nTu4s682zRS2+YUmg+1gN4i10HaylLEveUKcvOK+2qDpZnbIvgW1i+J3ZNDujAlKkqcULgEUB8iI5urls4PgfHwmaOYsfRzcLlTYY0IfnFZOnlRSkpSoJqzOb2DknDY4GcNWieBLDNrECmQYZNWEZttIUlLEBIoEkVDECm3jHD02C8e3l8i9RlqWxS2+xX1dYrUs5mOtILpSvOaoeilTa2w632jA+kaUhJlSyHUqpCmIGF0AY1i4stoCzMR2RXEj5ILkfvFboySjr0SyNRKyULOKilJ/hE5lLkg4lIzukn2+mnJeyXbg5VK/yVs7o6USESzVa1YsrVHo4UAKjGj/ANHdIBNoXZ1UExLgVpMlkk87r90W0iygrUVNdJII4EFJ5YRkLXN+haUROHZviZydpg7n747YZPfTBOOx9Q/1A0uqz2U9UkrmqICUhClAtUvdZmAJxyMYjROmkWqWFWtRBAF+YoqNCVXUouIIS9RUA7zR/q9ts0uaEuyk9pI23klLj8Kjhtj4l0l6N/RJyxfCbOFJ1UlSqntJSACHQKlwMUjEtHVkWqNESk0rPImPJlqTLUUkXi51fvADN6hhU0jpk8zVC+WSN9AOQxizt1ts3VrShRXeDpmLNUOpepdHZdN0mtH7s3NWUg5gYDaTgSIg43zyY9XaAmgAANUqYOKNU8cPdEkoUO02Ds4LbAfhApbEC8TgGutUOHD5Z5YgRFNASBqJrdL3S2AD51yx8g0HkMueSakcsBuEJG0qqEmjNwEFcXXbNmwpVngBGNMPGGSFAvv8o6ArVXCOitBNsjUI2SZLn1l58XJ7oJKNy6/1UkrPrTMDx1vCADXB2zp138KcR4nugxN8qb62cED1EVI4V8It8+fowZLoSdsuSBxXNLnmxUIZXJqpAwvSrPySL0xu4GAyFBagThMnFZ3IkhxycGOROISFmrImTn+9MPVo8GggDotGEw0dU6eeCR1aPaYw1ITdIST2VSkH/soM6b3kh4WRI1hLyHUyTy/iTfIGCXipJPpLSpX47RMEtHsCAEPZq3XzEt32TFqtEz2UiCSZrXVH7qif7lqUPyCAzVPeu5mYU8ymzIH5jBiAokDsqKhwCpiJA9iWuMY8XqhjilPimWiV+edM7ox4jVWlZUlx6WseB66efzSvCMmI4+p7FsQ5JzelIJLgMmoO4RKUqrVjjZZC2kJw61iGJlhlcyz/ADnD9iKhLmErc3DVgC+0kBzCVrldZOCbzESXGABIWCE7wzn9oNZZpUibsut3n4CDkSSjQIt7ml0dpmZKVZyF+glJCiCC5TR1PdD55Ro5/SW/JXIIFZhLpF5IBfE1A3YYboxUyhlOKJSMNwceUO6JUQJlSXUhwcfTLuct24x5+WTjbj4/stDfb7hL5TeL1xxY45H4wl9IvOVKUVEvrEkvnidjeEMWuczkbMOeHzsiuDHkc+MP0jel2HqFujrRUOARjjTBnxG+C2Mm6RjUcYAu2MouHN2hzGA50p81JYJr7tYDKnf5UjdQvAcfBaLmgS04uFDizCleUU9o0l/EOwYYvjD1qWerpXWBLVwDPFDbp2vy2ZGKdFD2bnP1CuRbaMt15SnPf8ue+Ckeg+qpRJIZ7yVaq3+0CzHcIpNHzLqi1KbPloPZgVTAAylOWpi9dlVZR0yxpOzmrY12idLFaSlbdYiimBAVsWkHI7Mi4qzmp6YSL8oLHaQX5Gh+PKHpGg56k9YwCk1QSptUgFSDSqTTOjA5RU22aVzZLghLqCwWpgCFUOB2GuTiH0t03yh9Wxs+jPSNKtFk2lCVypUsy5l8gqUEhgEgggug1KiMC9KxkOmYkKCly5FpkpQlKUX7iJIJAAokEpYBIuulyFDHDX9EJtkU9lrMIIURMTqqUkULFwS1axrrcuzyJKCqWLqSEoTLkubzE6iANgNRvjviqQjdnwKf0etEtMtc5HUiYQlJUMikEKLBgGUkYuCahMIpIYvTh6R2PWvxja9LrWq1SZk5YVLDky0kXphky5lzWRdT1OupL4MEpqpjew30wgXSxfbUh8hsqPKJy3ewGqJSbQhySkKOwC6DU7PfBJ1tcAXEopgmgJ+0dvPYISkLJNBzxLbXJpBrSQzUp4b1bG2QulXYLBHWZJUdpO/z8M90Dt0piWBAozkOaYnj5R6lAAzJ4e+BLUAX8/eRjwhu4LBCSo5x0F+m7/D4x0HcBq5WoUv9VKKj6y8D7XhBJSrgD/VySs+vMwPHW8ICo3wpvrZoQPVTiPHwg/bJb62cED1EY+fhHQEMQUpUBiiSmWN65pc8+0IYVKBmFORmS5P4JKby23QKRMvKSo4LnKml8kyhTxBiMqaQkKNbspcw7b05V1PsmMYOmabpW1bs2b+JZElA7qw3RCsKIW34bLJce2YBJlgKCcguWg8JCOsmcnjpabyQDipCEnjaZt8+wO6MEPK1br+jcfjKlqnr9tSfCJJdKfvJT4ok/wD2zog99/8AqP8A55wQP8aDBUTXIUcyFclTFzz7EpMYwO1EJC2wAUkf1Jlp9mzq74yMuZjTgX76NGntKXll6FKbx/DKF727QqMyBHJ1HKLYxqzelwictXnApJod0cpD/oWjjZYBpWzKCkzHoQA+yrQXRcppM53LhI/NDVqcyw5dxVw+Kj768YHYy0iaN6P98BzbjXzkOlJ2WNulBSpYfIMRvSD8Ib0ZZCUzWckFBzOS4Ttk4EoozMaZPLRTwi10Fp1UlM+6AbwSguHopKiSN+qI8/O5dvB0YoxvfyJTVUD5wpLNOfxhuat2hJB2bYp0vDB1HKEbVMuniks5NC7+5ucOaMOqqr1FQK4AsHyc82iv0mnWHPzh7Qx1FAvjlyb53mLZ/oExclnOTq1N0PUvTDMely2xndIrF9w3dv3Y8DF5pDsUwvDEZs44Zxn58t1UIcZEsGFTFOj3gSz/AFBtH2gpdLvqs77SD4RbaAI6woN03S73gMWzOzCKOxFLsAHHMmtHyJ4d0PWHR6TMlrUpkrUoMUkhwSCKYOb3dHRJqNtnNM1023LMy6SlQTQJYkJDBjeo8U2k1jrVEUrgMIvplleU6TLdIdnIISAC2GLbozdvLrOWB8Il0svUcpMz+k9Vbvo1rs9p9AqHWcBRfMoJ/pj7ArTKQpKAShJugKBSohRelQq8o8znnHxzS0kKshf0WI7wD4ExqdFabCrJIWpV8goQohwpISpKVBk1vFnfYUs9Y6JzeNbBgk1bKL/UPQ81K5swTL8pStigoOVKuFRAA1gpxmQNhjD2WzdZMSDdF4Okk0SGcOAanjH0z/UVNntSUfR+rK1qB1ETDMWbl0EkgAS0pvEgEOd7g/ObQtJdMuXdulgRi+KqZYY1o9YrfZCtLkESmXeDpc0c+eO408cYWWSNhHnx+c49IAIJILEF8c35xGcp1OCHO4fCmcMhGTXaL7OQKEsKZUem1hud4Ba0JKgEKUoAYqYB9obKPFIIUzY4h8RkCxY7ecHlyE4qvKJrqvTcSQR5+MDZbhEjJbEeIjoeAQPR/wAgH+2PYOsFmjk6pQ/1cszDuWrDzEEkquBJP1clSzuXMoPOAzDe6xvrJiZY9UfIg7XyoD6yalA3oRjHQYKtJSlQzRKRLB+/NLq54wwEgrIyVORL4okJdXKASpt5QVkqauaX+zKGr4xGWoiWnaJSl7785TD2TGMNBRKH9Iy1K/HaJlxPsQxNmXSpQwSqYoerJliUj21GBoIEzcmYP6bNLf8AMY8kJolJ2Skn8ajPmeAEYwbsO3oOP7MkIH+SZBJkrFA3oHISrKPOZArOq9dfO4T/ANyaqer2EJ8I964hIVuCjxCJloPtTJcAIK3z/wCGo/bCm4TDNm/lRLjOJTnlGitstpUwPRKVJHFIlSh+SbGZRKGIxOMcnUclsQ5J2DOlI6UY9lEpB4QAKLhmjk5LDkycGCSW1aU+8WhSUohMwHaH5XoOpYeoDENjvU3j5wqlQZVT2q09auNYVIZ8IcnWrXBIOCd/1adkPWOeCiaPvJPchY98U1ona6ACMAS7u3VoAZg22LGwzNSaCRUobuIiWaKq/nJTFyMTlHLYPc8Lyl0FGrBkpD4eiMKZJ2QBGA5eUL0/0s2fkS0nNBUkpycHbjk+PKNCrSN6RKlCz9UUpxuqCpgJvXy4qwo9ezuYZy1TCDTAhjsLEbcDvFa74dsfWzQ9/rFKJLXyo41BBwJIduBxMVzYdUNQuLLUqHJy2kvneHkYztuVr1zGb4kmvfGjs064U32a8XBBcapHg5yjLaSLrNcMdjEmvyIbpFURM+8i1tQSlSEpmomoCKFKUgpq5BISFVcFlO1csbro3pOWFJTMGZIWSwD0UlTkY1INc4ylgtGOQamLja1Ye0bpFSJgByLigcO5DHGrkxbPj9SLTOVmzt9oSmbJEkSworAJASdRQau7WevGhigtxearOortpjEJmmFdZiWPwBgxAKwTmATXcI3SYvSVAbbGrLZOslmWaXg3PEeLRWdH7QqUZktS5aZaFO6nq9AUhwVEskc0xtuh9jlqtUoKYglVDUHVURQ74B0v0aiy6ZQpNxMu0JIqkFKDNCpZJDfaqTsJGEUzRvd8eB4LZozulyUuUzUzAfSSVXTqteAYEpS5BOZPo4xh5SLoKXLsSasCzsANsfcdOaI0dJsEzWkImKllHWSZaUKORZALM6dzsK5x8R0wUCYoylFaCaEgg73ffhtFTD44pKkJIUmTTg4YRFCix+GG945IGKlDgKnwoIJ1gDN3YbucWEAuAa6x3HLltg0t3e6wyxYDmfAZwUFKTQh3rh3cYgmeFKN5qcQW98KzBZctw7Dy846DSkJId/dnHsLQKLmzU6v7qFTT6xwHlBJCrqUnC5KVMO5S6DzEBnF+tbNSZQ5Z+UGWLylgenMRLHqox90dIxNaSElOaZSJYP3ppc++G0t1p2dalP4ZCLx5PC0ma6wrIzVzD6spOr4x5KJ6umPVn+qeth7MYAyhyhnqqWB+K0zH77og06Y94jPrVD2bPL98R6xlPkJilfhkS7qfaMdIDFIPo9UD+BKp8zxaMEPMHaA++E8gizI8SqCLYq3FR/pM5KP/AG5BgFmWwSTlcJ4pSu0r8SmPFAgN6SUtzTKSj884xjAbet5W9QvH+krPjaBFIBGg0koCWqm4cFLW3syZffFGA/d8Y4uo5RfFwFkk12RFVC+6CJw3090CUHB4GOYqgC5rLGs1BQpJ9JT1EBI7VRjvpU7RDFplvh938yoSCSxxqfeYZchfAaaAZicKIHpAeiMoekTmffdqDsCt8JLSb4oSLoFMAbr/AKc4OhN3aAQG458ITKr79h8eyH0KckYhh7vhEUp1Ry4wFMxiYPIU6eLRPEqQMu7K+0ylEVULoyLOSTl3CJWMKbeGNNny3dHTyErcu4SabC7PiIuOj2h70oTNaoJfHslhi+w13RbJbgJD6hWcrVY01sdhaKK1EFZ2sMsq++NJKs6VTbiiQkzGd64ED3RTWuW00pTgKO1WvEPCYNosOT6xawyXdsuGcNyJBCqs4OBhqzSy6rmrVkrPaLB2dmYgDKIfQVrr2tYpOdQpjvqduLxWUrIVuDmLdXzuiwQuo4J/KIqRZF3lUa6kqNMgUjzMW9gCTMlhdUkovM73WD4VweOnEqTJt+C7sNoWGKCy8jsej9zwv0/0mq0SkJWE9YkkCajEuoNXdQj9YKEoQohF4pBIS9SzsHJU5OFTC2nUg2Wy3QxVNXeLAEgFZFX2gRPNFa4SXmv03/gY2rO0zb0WhCghMqzISlR1i6pmZFXKyTgaUG6MFaZNNUcWd8sI+odItEGcOqkpusoC7RIKCLwUAQ4YkghxTI0j5/pHR02U6ClluzP3VLYs9Wjl6POp/a+wZQa5KQoxo1Q1NtYmJVahlUzAY73ywiwm6PKLt/WLpN01DFIORIdjg/OhEANmKrxT2hrs2Q7/AB8o9BTTJi3VM7itW4jE1hbrMfhFjpCWUg3wQsKutsI7QOw/pCFkBMxIABJUBXfDRdqzdh2VNWwdv6Ex0W1rsqULKUAlIoL4uq3uMqvHRtNmpjdmSR1bg0KphcZ1ug76CJSTdCHIBSFqqodtTgDHY0Z8WyZtA4S5f/hExbp38xXJh5ARSw0XqVgIICkuJQQNdOKlXl55Yc4clTElVCCOsSaKBN2UnV71ZRlhaJv82b/cWPfE+vm/zZv9xfxjajUapNmJSAQrsXSyVGq5l+YaDZSCzJajfop1dYf+XMoV3Uj0ckAxjVySrtEq4knzjwWBP2R3CBqDRt5gGs7JBv8Aa1WCriR2mwlpI4mBL0lKvOZsp717/myv5hmEVXuQPwxkU2NIyA5CCfRxA1Bov7VbkKQEpmIUQ1L8sk3UISGCVknBavxboTQfKELLJZRODD4iGrOSXqe4YRzZ92UxjyRjHkuXTlA0AjOkeGYXDeOyOcqVlrnqTNLHVcZDD5eJSJ6ilRJqMKMwr7ojbJpClOKFmLfrErJ1ZVWbRjW6RUOWYAmppFqjV0J7uLCqm3qpUW3U+cokiYHBLsBt3NlExZUGW6SQrBgkhIzFQsCta3TV6wtM0YpRZIWcsySTsZ4VSxt1QXCaV2Ny7QFLN0FsMDFzYii6KDDbFLZtAqlm8UKAo5WyQA4JcqYCLrR2jZkxAugEZEG8D/Q+cZY9/agObrcSt9vSlR1Xd8G2/eIesK6M02ZMoJCBec1UArOjvxi+n9ClrIVNVcADZJHF5hHlHqNAWRHampUfuqVMJ/tpbxi+iVVROyrmzVKBWRdUZjsBhqhjk1cor59ouzrzOqhbLEnYc8o1KV2NFEy5i+LIHtFZ8I7/AImPq5EtA33lHzSPZhIYK5Y0pNlDJtU5XoFNbwugirM7t79sPaNsdqSF/wAMBEyiisZC9VKjRJYmvCGpmkJn8woH3AEeKAITmAKL1UdqiffUw/ppCVYRVgYqJnSUXwQpv4lCQSBdcByDypDFiRZkqSVKmrut2QlILCjXn2QmLKSXAPAsPOsHTZWrrPuEC0tkPGBqdKaMSmym0IbclTqLkvUhga7oyiJ/WFHWFTIVeARLBAocA4Fd6otZmmVGT1Sqod2KTlwMV063SkJKjdSAHLXvJzC4bS/9GNkir9panpUiUozEylX7ra6ndiT9kVYndujN6c0qZpSrqldoFr1Mjqghklw7jjwRtGljMCVBwlqAqpV2NGrABagEhwC5zJGDF2eIS6bHCeqKOeU2xiTbFpWqYU5F3D0OOONHx3x5o3TAs4WkMsrYFg7dqnAvUbhCS2NXZy2L+NH4QuUq2jdh74f001uJf3FNKWgrUScqcdpiOgpl20S1GgSbxOOFOeMe2iyL3d7R5ZbOpJqMRtqK7o6k0o7DNqi3t9tvTZiqm8tSgdxUSOFI6FzPRmkPvNY6Brfg2p+CHVnlHXN4iClPHsUGCgDbBEpEATBkxgk7g3xwSNkejGJpwgBOTug6Q4rEJSYKmZGMCSlgo7h5wWz1BugqP3QT5QqqcpJdJYwNUyYuipijuKjE5w1MMXRbXVMXF311JR4KIMCM1A7UyWKVYqUR/Skg98JytGjOvGPJ1kYOIX0kNqYRVokXrzLUdqZaEPxUoqJ7soim2yhhZwf/AFJhUO5ITAAmkepMNoSBqY8jSs30EykD7ksHg5XeMcq2zl0VNmclFI7ksPCIy0E45RFoKilwbcH1AcEhyY0GirStEkgFQ9VZTnuihSGUIvLIsXQNuA8YeOwrPSklTkDjUnneJeJmVxwwy7ojNnth5VgawpYphtf4QjaXI6XgkF14R7rOWL1owwEe2SwAdqvFyPCHkhG7kW8xE3k8DqHkRl6PWS5I4OIek2YJ9E8aHzBiSm39zjwgRfaD874TU3yPSQVXPu/WIdbleblEDNVxHOBrtBaoby5t8Yxgy5rJJLMKklqRj7fpX6SspqJacAzBX3vfkfdLSumRPmdUgsgUJZwrju/eAIsyQQKuAxpgxavIcopFVzyc+SfZEZqw4Qk4YkJcVLgEPhWC2lBAdg74Ye8NHi0IKnCgSaluydpGT7cPGPZqhcorOjqHvDftDcNECCZt4EMx2HEcDzdtkSCAmjbsWBzzqeUJS5peruMwnzuw3NSUh1G8+WDcfJq+cM1TA0RmTq0pt+fnxjw36OxG4azl8hhziEuoNCC+VG8POPZspSSQll0o5Lj3RqQCSJpIx8SPCPYUKl/cG4rD846DSNQZIiYjwCPYYuekViaBEGpHktMYwwk1goLCAJNYKZlIASSVx6nOIJmRwm4xjHXawaVLDja8ASXrBbP2oAR+XKgU1AqxzgyJsKTp9aYxmEAqWxj2WaxMBSsB8YlKsRJ1gRCOSDpZMLAiaElVEiu+HbJZgGOPJjFrJmIB2HgQfDGITzNcIrHGu5SS9AqVVR5CvhFhJ0QhGZ5kjzpFsgBWBB+c9ndHqtiviIg8s3yVUIoWkXkYNzS3kawYzEq7SEnfTwziFxIDj2PhEVJXuPGnlGTNQY2WWcCRwV7lRFdi2LB9ZLeIhVazvSe8eQaIm2EYEE90Nv5AersaxgkcUH9oWmz1J7QWB94P5gwK36c6lLrPAZnh8Yo5/TZdwXdVT7SWGbBQ8YrFSl2JylGJe9eWHZPeCd9GjOaf02S8uW/2V1cP9kfOXGELX0lmLWS4Yi6w1RxYHHfjwguigKsNUiqCctqVbsWy3xZY9O7Izy7Uj2x2UISDdcqDu6gx8ucEtMwMHxdxlWtXZzidmIhmatN4PUkMnHvbM48IStUoXi4JbABQoMqEYUGEMnbOdO2QRJBcijF9veMRBZ6kOzqSoZDsl65B88HiaUJAF0Md4DncTHTKhribxNLrk7nz74K33Ne4JSAUhgk76pOL1csYBfuekTe3Z8Xgn0NYNNXdeHxrBUSjmARtpQ4YYjl4QWM2KonqTUMDnez43seUENqCy7hO1vMCCTAoKLnPOrjcf1EL2hY2seR8sMoNXuDk5Rrq3wMqf/seQjoGqYkGuPKOjbmodETgSVUiUEoSj0HdHgxicYxEpNIkiS2cc9Y5U2MEmgR6FYwFlRISnrlCOSGphFTBzjxE45eMeIlPhXh7oNLS+IfzhXIKQaVLKs24/pBkWID4tSISpXBodkY0Pz74m7ZRUFkJbeBs+EFRLTQA8Bj+0SlNtbhE0SmL4vmCzcInQ54JZFUgxIVFR88oleaoL+cciYDACeA7CRBhpBQzdvnP4wMpfAsYGqXdc13/ADnGpM242NLJfWGOefzwMGTaUqwU+449xYxTKmA/AH5EKFNaU3YeBxhXBB1M0EwY6vMH3YRQ6c0oiUG7S8knHiTkIrbZ0gXLJQhTqzOIT+vzuNHMvG8okk4kmr8YpjwNu5cE55UtkDtVoUs3lFzv8hu3RH6AVDVAO1jXi2zf3tDFnkOCdmVab4blWdSSDVxXYptu1ssOMdl0jla7gZGh1IF5Qo1QUvwcKS3lxhjqm1k0AGD1BLYbf0hs2rtVY+swGFdwb5pARNQpTKCgTiRQvhexYxBTk+SeorZs4lxvqczt5QaRLWEuA6RlQtvGzlWAqTU8c89kHsU9SSSG4NU7Rxi3YfsFlkrS73WJ7RpXZT54wC02wILBy2eTwVc8P2aYMQDiRSuA3boT6sG8pYxOql2c4PuhUvIlHSrerLA5Fm8cIKmY2RBO5h3jF4VCdlPdEzOCW1XOZKiONMIpQzQW0WgEYkVo+Ncm5QBTY15wZCL1Ug7wRQ/CJXC3YZtoLfpCRaWwLoCJnA8o6PevP2fP/wAo6HD+BtESJjo6AOQXNj0lWdGjo6A2FExjtHdBAgx0dEmyiQ1Zjthz6KCOMdHQkh4nkuxgU8fjHCygKL8aR0dBTM0HCA/vglw4Ajup+8dHQWBBEzSntB4PLnjHHwjo6FoYMlIIvCgiBU9MWpHR0ChgVQpkv+2MSmTdr/PztjyOhGEgZgLkOPfGb0xpgkmXLpkpWG4gfH946OimKKbJ5G0ipkYsAX20O/AkeYgtkk3jRddhSz51YmOjovJnMhyzy7pIJZVQzUIGId9zxCcskNV04EFqZCkdHQpmCmWlUtIUqt/AUolqmoNS8KzbapeG18X4R0dDQSasVDC5t6pDYDnjziAp4R0dBfAzWwSRNxJbMGnzXfBHDXlAE5PHkdEZE+4sS5LjuIA/KX8IC+/wjo6Ogo+A8u1lQuuWpuPKsEkLU5dRDYMTV+EdHQjSRNkzbefIe8GOjo6EpC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4348" name="Picture 12" descr="https://encrypted-tbn1.gstatic.com/images?q=tbn:ANd9GcRxm8czu0eAocbiBhX68g2_UbBZVC-YemvYpsguF7iDqide03-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429000"/>
            <a:ext cx="2449286" cy="2286000"/>
          </a:xfrm>
          <a:prstGeom prst="rect">
            <a:avLst/>
          </a:prstGeom>
          <a:noFill/>
        </p:spPr>
      </p:pic>
      <p:pic>
        <p:nvPicPr>
          <p:cNvPr id="14350" name="Picture 14" descr="http://www.journalofcommerce.com/images/archivesid/52289/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143000"/>
            <a:ext cx="4810125" cy="3514725"/>
          </a:xfrm>
          <a:prstGeom prst="rect">
            <a:avLst/>
          </a:prstGeom>
          <a:noFill/>
        </p:spPr>
      </p:pic>
      <p:pic>
        <p:nvPicPr>
          <p:cNvPr id="14352" name="Picture 16" descr="http://www.nrcan.gc.ca/energy/sites/www.nrcan.gc.ca.energy/files/images/eneene/science/prog/images/ubc-imag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" y="1143000"/>
            <a:ext cx="2490318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18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 descr="2MN_UBC_BRDF_EntNight_Credit_MitsNaga_0127.jpg"/>
          <p:cNvPicPr>
            <a:picLocks noGrp="1" noChangeAspect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46572"/>
            <a:ext cx="4572000" cy="31027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337300"/>
            <a:ext cx="609600" cy="520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6140A6-9CBF-43A2-8E2E-DF8D3CDE8064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2931760"/>
            <a:ext cx="4572000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-69739"/>
            <a:ext cx="4572000" cy="306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10452"/>
            <a:ext cx="4572000" cy="330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1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giffin\Desktop\UBC_Campus_Aerial_View-lrg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3780"/>
            <a:ext cx="9146437" cy="59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0375" y="-109538"/>
            <a:ext cx="8683625" cy="96202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Who’s Involved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17F74E-0843-4C96-9DAC-0F5CA6F4534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457200" y="685799"/>
            <a:ext cx="8145838" cy="9144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  <a:alpha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UBC Operations, Faculty, Students, Researchers; with industry partners: Nexterra, General Electric,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BCHydro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; and the local community: UNA, SHHS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84380" y="3886200"/>
            <a:ext cx="7772400" cy="18288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2000"/>
                </a:schemeClr>
              </a:gs>
              <a:gs pos="50000">
                <a:schemeClr val="tx1">
                  <a:alpha val="34000"/>
                </a:schemeClr>
              </a:gs>
              <a:gs pos="100000">
                <a:schemeClr val="tx1">
                  <a:alpha val="29000"/>
                </a:schemeClr>
              </a:gs>
            </a:gsLst>
            <a:lin ang="5400000" scaled="1"/>
            <a:tileRect/>
          </a:gradFill>
        </p:spPr>
        <p:txBody>
          <a:bodyPr vert="horz" lIns="91417" tIns="45709" rIns="91417" bIns="45709" numCol="2" rtlCol="0">
            <a:noAutofit/>
          </a:bodyPr>
          <a:lstStyle/>
          <a:p>
            <a:pPr marL="251826" indent="-251826">
              <a:spcBef>
                <a:spcPct val="20000"/>
              </a:spcBef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UBC project partners include:</a:t>
            </a:r>
          </a:p>
          <a:p>
            <a:pPr marL="533278" lvl="1" indent="-266639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Bioenergy Network</a:t>
            </a:r>
          </a:p>
          <a:p>
            <a:pPr marL="533278" lvl="1" indent="-266639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Ministry of Energy, Mines  </a:t>
            </a:r>
          </a:p>
          <a:p>
            <a:pPr marL="533278" lvl="1" indent="-266639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Ministry of Forests</a:t>
            </a:r>
          </a:p>
          <a:p>
            <a:pPr marL="533278" lvl="1" indent="-266639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Hydro</a:t>
            </a:r>
          </a:p>
          <a:p>
            <a:pPr marL="533278" lvl="1" indent="-266639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Ethanol BC</a:t>
            </a:r>
          </a:p>
          <a:p>
            <a:pPr marL="533278" lvl="1" indent="-266639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278" lvl="1" indent="-266639">
              <a:buFont typeface="Arial" pitchFamily="34" charset="0"/>
              <a:buChar char="•"/>
              <a:defRPr/>
            </a:pPr>
            <a:endParaRPr lang="en-CA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278" lvl="1" indent="-266639">
              <a:buFont typeface="Arial" pitchFamily="34" charset="0"/>
              <a:buChar char="•"/>
              <a:defRPr/>
            </a:pPr>
            <a:r>
              <a:rPr lang="en-CA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Vancouver</a:t>
            </a:r>
            <a:endParaRPr lang="en-C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278" lvl="1" indent="-266639">
              <a:buFont typeface="Arial" pitchFamily="34" charset="0"/>
              <a:buChar char="•"/>
              <a:defRPr/>
            </a:pPr>
            <a:r>
              <a:rPr lang="en-CA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Innovations</a:t>
            </a:r>
          </a:p>
          <a:p>
            <a:pPr marL="533278" lvl="1" indent="-266639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 Energy </a:t>
            </a:r>
          </a:p>
          <a:p>
            <a:pPr marL="533278" lvl="1" indent="-266639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Resources Canada</a:t>
            </a:r>
          </a:p>
          <a:p>
            <a:pPr marL="533278" lvl="1" indent="-266639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Nexterra Systems Corp. </a:t>
            </a:r>
          </a:p>
          <a:p>
            <a:pPr marL="533278" lvl="1" indent="-266639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Development Technology Canada</a:t>
            </a:r>
          </a:p>
          <a:p>
            <a:pPr marL="533278" lvl="1" indent="-266639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6618" lvl="1" indent="-466618">
              <a:spcBef>
                <a:spcPct val="20000"/>
              </a:spcBef>
              <a:defRPr/>
            </a:pP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Sustainability Development Technology Canada_logo recreated copy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763" y="3200400"/>
            <a:ext cx="983034" cy="587363"/>
          </a:xfrm>
          <a:prstGeom prst="rect">
            <a:avLst/>
          </a:prstGeom>
        </p:spPr>
      </p:pic>
      <p:pic>
        <p:nvPicPr>
          <p:cNvPr id="15" name="Picture 14" descr="BCBN Logo Illust lore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868" y="3200400"/>
            <a:ext cx="1235146" cy="470532"/>
          </a:xfrm>
          <a:prstGeom prst="rect">
            <a:avLst/>
          </a:prstGeom>
        </p:spPr>
      </p:pic>
      <p:pic>
        <p:nvPicPr>
          <p:cNvPr id="16" name="Picture 15" descr="FPInnovations_logo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4" t="20926" r="9430" b="40825"/>
          <a:stretch>
            <a:fillRect/>
          </a:stretch>
        </p:blipFill>
        <p:spPr>
          <a:xfrm>
            <a:off x="3640963" y="2611501"/>
            <a:ext cx="1142110" cy="400551"/>
          </a:xfrm>
          <a:prstGeom prst="rect">
            <a:avLst/>
          </a:prstGeom>
        </p:spPr>
      </p:pic>
      <p:pic>
        <p:nvPicPr>
          <p:cNvPr id="17" name="Picture 16" descr="monogram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00800" y="1828800"/>
            <a:ext cx="1048632" cy="425532"/>
          </a:xfrm>
          <a:prstGeom prst="rect">
            <a:avLst/>
          </a:prstGeom>
        </p:spPr>
      </p:pic>
      <p:pic>
        <p:nvPicPr>
          <p:cNvPr id="18" name="Picture 17" descr="National Resources Canada copy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206" y="2664926"/>
            <a:ext cx="1938931" cy="266603"/>
          </a:xfrm>
          <a:prstGeom prst="rect">
            <a:avLst/>
          </a:prstGeom>
        </p:spPr>
      </p:pic>
      <p:pic>
        <p:nvPicPr>
          <p:cNvPr id="19" name="Picture 18" descr="BCLOGO_final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102" y="3200400"/>
            <a:ext cx="582326" cy="535394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871413"/>
            <a:ext cx="2676522" cy="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4800" y="1842051"/>
            <a:ext cx="1573992" cy="44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4698" y="2570039"/>
            <a:ext cx="1632419" cy="40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ity Of Vancouv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3948" y="3200400"/>
            <a:ext cx="1168914" cy="46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AutoShape 2" descr="data:image/jpeg;base64,/9j/4AAQSkZJRgABAQAAAQABAAD/2wCEAAkGBhQSEBUTExQTFBUVGB8aGRYYGBgXFBoXFxkVFxgaFRcZHSYeGhkjGRoaIC8gIycqLCwtFR4xNTAqNSYrLCkBCQoKDgwOGg8PGiwhHyQrLS8yLC81NS00KioxMzQyMS4sLC80LCwsLDUqNDAsLCwvLCwsKSwwLCwsLCwsLCwsLP/AABEIAMABBgMBIgACEQEDEQH/xAAbAAACAwEBAQAAAAAAAAAAAAAABQQGBwMCAf/EAE0QAAEDAQMDDQ8DAgUCBwAAAAEAAgMRBBIhBTFRBhMUIjRBU2Fxc4Gy0gcWFzIzY3KCkZKToaKz00JSsYPCIyRiw9HB8RU1RXSE4fD/xAAaAQACAwEBAAAAAAAAAAAAAAAABQECAwQG/8QANBEAAQMBAwoGAgIDAQEAAAAAAQACAxEEITEFEhMUQVFScZGxMjOBodHwYcE08SJy4SQj/9oADAMBAAIRAxEAPwDV7TabQ+1PiifGxrI2O20ZeSXl43nCni/Ne9i2zh4Pgu/Kiy7vn5mLrTJusGtzqkk4nad652Mzqkk4nad6UbFtnDwfBd+VGxbZw8HwXflTdCvoxvPUq+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VZEtcrnTMlcxzopA0FrS0EFjH5iT+7Sheci+XtfPN+zEhEXh690ReH1PdFl3fPzMXWmTdKLLu+fmYutMm6I8DzPdEWB5nuVytTyGOIzhpI5QCsxbq2tlPK/RH2Vptt8k/wBE/wAFYs3MlGVZXxlmY4jHD0XBb3uaW5pIxWtal7a+ayRySG8516poBme4DAYZgE1SPUVuGL1vuPTxNLMSYWE7h2TCEkxtJ3BCEIW60Qs0yhqxtTZpWtloGyPaBcZgGvcB+nQFpaxrKu6Judk+45KMqyPYxpYSL9iW297mhuaaYrQ9RGVpbRDI6V14tkug0aMLjD+kDfJViVR7m255ed/241bl22NxdA0k1NF02VxdECVDyxaHMs8z2mjmxucDnoQ0kGhwzrOO/W18L9EfZWh6oNyT80/qOWQJXlWWSN7cxxF2wrjt0j2uGaSLk9bq3tYIOug03ixlDxGjarScnW5s0TJWeK8V5NIPGDUdCyjLGSzA9oxuvY17TpDgKjlBqPZpVj7n2WbrzZ3HB22Z6Q8ZvSMeg6VSw2mRkxilJNd+9Uss7myZkhx371fUIQvQpwhZnbtWNrbLI0S0DZHAC4zMHED9OhaYsZyn5ebnX9dyUZVkexjcwkX7Eut73NDc00xWm6kcoPmsrZJHXnFzhWgGAJAwAATlV3UFuJvpO6xViTCzEmFhO4LrgJMbSdwQhCFutkLOcs6tLQLRIIpLsbXXWi6w+LgTUgnEgn2K6aospaxZpJB4wFG+k7at+Zr0LI2t3gCTmA3yd5JcqWhzM1jDQ43JZbpi0hrTTanffrbOG+iPsrRciZR1+zxy4Vc3Gm84YOHQ4FZXlfJjrPM6J2JbTHeIIBqOmo6FbO5xlHCSAnNt28hoHU4gaH1isLBaJGzmKUk1uvvvCyskzxLmPJ3X71dkIQvQpwhCEIQlGRfL2vnm/ZiQjIvl7XzzfsxIWcXh9T3WUPh9T3KLLu+fmYutMm6UWXd8/MxdaZN0R4Hme6IsDzPcrjbfJP8ARP8ABWLNzLabb5J/on+CsWbmSTLGLPX9JdlHFvqtT1Fbhi9b7j08SPUVuGL1vuPTxN7L5DP9R2TGHy28ghCELoWqFjWVd0Tc7J9xy2VY1lXdE3OyfcckuWPA3mleUcG+qu/c23PLzv8Atxq3Ko9zbc8vO/7caty77F/HZyXVZPJb92pfqg3JPzT+o5ZAVr+qDck/NP6jlkBSjLHjbyXDlDxjktHy/kXX7BGWiskTGubpIui83pHzAWeQTljmvYaOaQ4HjGIWw5L8hFzbeqFm2q/I2x7SbooySrmaB+5vQfk4K+UrPQNnb+K/o/fwptsVAJB6/fuxaPkfKTbRCyVv6hiNDhg4dBqpizvUBljW5jA47WXFvFIB/c0U9UaVoia2SfTxB23bzXfZ5dKwHbtQsZyn5ebnX9dy2ZYzlPy83Ov67kuyx4G81x5Rwb6rRNQW4m+k7rFWJV3UFuJvpO6xViTOy+QzkF22fym8ghCF8Jouhbqi90fKNXRwDe/xHcpq1vyve0JPqNydrtrZUbWPbn1fF6bxB6CoGWcoa/aJJd5zsPRGDfpAV37nmTrkDpSMZXYegyoH1XvkvNR/+q2Z2wGvoMEkZ/8Ae0V2Y+gUPuj5O8nOB/odyYubXpve8FWdT2UdYtMcmZtaO9F2BryZ/VWnZeydr9mkj33N2vpDFvzAWPqcosMNoErdt/qFNsaY5Q8bb/ULb0JRqUylr1kjcTVzRcdpvNwqeUUPSm69Cx4e0OG1OGOD2hw2oQhCurJRkXy9r55v2YkIyL5e18837MSFnF4fU91lD4fU9yiy7vn5mLrTJulFl3fPzMXWmTdEeB5nuiLA8z3K423yT/RP8FYs3Mtptvkn+if4KxZuZJMsYs9f0l2UcW+q1PUVuGL1vuPTxI9RW4YvW+49PE3svkM/1HZMYfLbyCEIQuhaoWNZV3RNzsn3HLZVjWVd0Tc7J9xyS5Y8DeaV5Rwb6q79zbc8vO/7catyqPc23PLzv+3Grcu+xfx2cl1WTyW/dqX6oNyT80/qOWQFa/qg3JPzT+o5ZAUoyx428lw5Q8Y5LZcl+Qi5tvVCg6qsjbJs7mgbdu2Zyje6RUezQp2S/IRc23qhSk9LBJHmOwITQtD2Zp2hYkx5BBBIINQd8EYg8oK1zIGVhabOyTCuZw0PGcf9RxEKh6t8jazaL7RtJauGgP8A1jp8bpOhe9Q2WdZtGtuO0mw4g/8ASenxeluhefsbzZbQYn4G74KUWd5gmLHcvgrSljOU/Lzc6/ruWzLGcp+Xm51/XcurLHgbzW+UcG+q0TUFuJvpO6xViVd1Bbib6TusVYkzsvkM5Bdtn8pvIISPVnlHWbI+h20m0b61b1ORt4p4s67oWUr9obEDhE3H030OPI277xWdum0UDjtN3VUtUmZEfzcqzBCXuaxvjOIaOVxoPmtksVlEUbI25mNDR0CizvUFk7XLVfOaJt71nVa35Xj6q0tcWSYc1hkO3sFz5Pjo0v3oWUarcn6za5APFft28j61+q8OgLV1UO6Lk+9EyYZ43XT6L6f3Ae8VvlKLSQEjEX/K1tsedFXdel3c6yjdlfCTg8Xm+k3A9JbT3FoCxnJ1tMMzJR+hwPKMzh0tqOlbJHIHAEGoIqDxHMs8lTZ8RYdnYqlgkqwt3L0hCE2TBKMi+XtfPN+zEhGRfL2vnm/ZiQs4vD6nusofD6nuUWXd8/MxdaZN0osu75+Zi60ybojwPM90RYHme5XK1NrG4aWn+CsUYcByLcFi9ts2tyvjpS44t6GkgfJJssNuYeaX5RHhPP8AS0vUO7/IRev9x6eqp9zu3B0D4t+N1af6X4g+9eVsTOxuDoGEbh7LusxrE3khCELqW6FjOUzWeU6ZXn2vcVr2ULYIonyOzMaT7Bm5TmWMlxOJznPy76RZYcKMbzSrKJH+I5rQu5uylmkOmU/JkYVsSHURZrlijrnfV3Q4mn00T5NLI3NgYDuC7bM3NiaPwl+qDck/NP6jlkBWv6oNyT80/qOWQFJsseNvJL8oeMclsuS/IRc23qhSlFyX5CLm29UKUvQN8ITZuASzVFkgWmzujwveMw6HjN7cx4iVkrgQaGoINNBBH8EFbas51e5H1uYTNG0lz8Ugz+8MeUOSfKtnzmiVuIx5Jdb4ajSD1Vv1L5Y2TZ2vPjt2r/SG/wBIoelZhlPy83Ov67k11G5Z1i0AOO0lo12gH9DugmnI46Eqyn5ebnX9dy4bVaNPZ2E4g0K5JptJG2uIqtE1Bbib6TusVYlXdQW4m+k7rFWJegsvkM5BN7P5TeQXO0ThjHPcaNaCSeICpWNWu1GWR8js73Fx4qmtOQZuhaHq/wAo63ZtbBxlNPVGLv8AoPWWfWCxmWVkYzvcByAnE9AqehJsqyF8jYm7O5++6XW9+c8MGzuV6seVJYgRHI5gOe6aV5VI75LTw8vvK+d4dk/Y74j/APlfe8Oyfsd8R/aUDJ1qaKB/uVAsdoFwI6n4VC75LTw8vvLxPlyd7S18sjmnOCagrQO8Oyfsd8R/aR3h2T9jviP7Sk5PtZuL/co1S0cXufhZitM1C5R1yyBp8aI3DyDFv0kD1SqdquyK2zThrARG5oLaknEYOFTicaH1lJ1BZR1u1XDmlFPWbVzfleHSFhYy6zWrRu5fCzs5MM+a7ktKQhC9QnqUZF8va+eb9mJCMi+XtfPN+zEhZxeH1PdZQ+H1Pcosu75+Zi60ybpRZd3z8zF1pk3RHgeZ7oiwPM9yhZ7q/wAjlkonaNrJQO4ngUFeUAdLeNaEuVqsrZGOY8BzXChB/wD3zWVqs4njLOnNVnhErM1ZHkbKz7NMJGY0wc3ec05wdGmukBadknVFDaALjwHb7HUDx0b/ACioVIy5qIlhJdEDLHxYyN5W/q5R7Aq05uNDnGcHODxhIIp57Ccx7bvuBSmOaSzHNcLvuC29cbVbWRNvSPawaXED+VjrbbIBQSSAaA5wH8ri91TUmp0nE+0rqdlgUuZ7roOUbrm+6suq7VXsj/CirrQNSTgXkZsN5oz45zookmS8mutEzYm53HE/taPGd0D50G+u+StT81oI1thu/vdgz27/AEVWj6ntTrLKyg2z3eM8ihPEBvNGhc8MEttl0kmH24LCOKS0vz34fbgmcEIY1rWigaAANAAoF7QhemwTxL9UG5J+af1HLICtf1Qbkn5p/UKyEsOg+xedyx428knyh4xyWyZL8hFzbeqFKUbJnkIvQb1QpK9A3whNm4BCg5ayWLRA+I4XhgdDhi0+35VU5CHNDgWnAqXNDhQrE5oS1xa4Uc0kEaCMCF8c4kkk1JxJOck56q3d0DIt2QWhowftX0/cBgekCnqjSqjcOg+xeNtEDoZCwrzcsZjeWlaXqC3E30ndYqxKvagx/km+k7rFN8p20QwvlONxpNNJ3h0mg6V6uzECBpPCOyewECFpO5Z1q4yjrtrc0HaxC4NF7O8+3D1VM7nmTr07pSMI20HpPww5Gg+8qs+8SS6pJNSaZycSfatP1GZO1qyMqKOk259al2vqhqR2NptFqMjtl/wllmBmnzzz+E9QhC9KnaEIQhCrHdAyffswkAxidXjuu2rvndPqrOoZixzXtwc0hw5Wmo+YWz2qziRjmOxa9paeQihWN2iyOje5jgascWnA52mleRedyrEWyCQbe4Sa3x0eHjatisVrEsbJG5ntDh0iq7qqdz233oHRHPG6o9F9T1r3yVrTyzy6WNr96aQv0jA5KMi+XtfPN+zEhGRfL2vnm/ZiQrReH1PdEPh9T3KLLu+fmYutMm6rdoyzFZ7fKZX3L0UdMHGtHS18UHSFI79bHw30SdlYNtETKhzgDU7RvWccrGggkC8908QkffrY+G+iTso79bHw30SdlX1qDjb1C000fEOqeKPasnxyYSRsf6TQ7+QlffrY+G+iTso79bHw30SdlQbTZzcXt6hQZYjcXDqFIOpey8BF7oXaz5Cs7DVkMTTpDG19tKqD362Phvok7KO/Wx8N9EnZVBLZReHN6hUDoBgW+yeISPv1sfDfRJ2Ud+tj4b6JOytNag429Qt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uuRfL2vnm/ZiQuOpm1tlktUjDea6UUNCK0ijGY45whXhILKj891EJq2o3nuVUe6Bu3+m3+XquKx90Ddv9Nv8AL1XF5K2+e/mkVo813NCEIXKsEIQhCEIXWxwa5LHHWl97WV0X3BteiqlWPJeuWoQXqVkcy9T9pdjSvErtjc6lNpp6qwaTgoCEFN8tZA1iJkjX3w4C9hQsc5oe0HE1BFceJDY3PaXNFwxQGkgkbEoQpeVrDrMzo63rt3GlPGY12bpp0KRZsmRusz5jI8OjIBaGAiribm2vZsBXDCu+pETi4t2ivtipzDUt3V9ksQpOTLK2SZkbnXA9129StCcG4YZ3UHSulhyU6S0CA7U3iHHOGhlbx6KH5KGxudSgxNPVQGk0pyUJCJXAVIqQK0rgSN6o3sE7t2SbNDI6N9okDm0rSKoxaHDG9oIUsic4Eil35AQ1tUkQvjjQEqwyamotfNnbO7Xt4Ojowm5fpeDjTDfopjhdJ4ftVLWF2Cr6F8Tc5LhjazX5XtfIwPDWR3g1rq3bxJFThmCqyMvw+FDWlyUoXS0xta8hr77RmdQtqNNDiORThk6PYuv64+9f1u5cFL92/wCNe8Wm/ToQ2NziQNiA0mqWoXexRxl1JXuY2mdrb5rhQUqMKVx4kztuSLPG1hM8hMjL7RrWcGoFdthiFZsLnNzhTqFLWFwqO6SoUrJdjbLKI3PuXsGmlRf/AEh2OAJwrpIXSPJREcskhMYjNwClS6X9gx3hiTo0qGxOcKgXX+ygNJFVBQhCzVUIQhCEIQhCFf8AubeQl5z+xqEdzbyEvOf2NQvYWH+OzkvQ2TyWpH3QN2/02/y9VxWPugbt/pt/l6r0cLnGjWucc9ACTTThvLzVsFbQ/mks/mu5ryhfWsJBIBIGcgVA5dCGtJNACScwGJJ4guSiwXxC7OsMgBJjkAGcljgAOM0XJjCTQAknMAKk8gCktIuIU0XfJ0oZPE92AbIxxPE17SfkFYrFkeSK3G0PAEDXvk12824WG8W3ccSagUVYlgc3BzXNP+oEH5rwyIkgNBJOYAVNeIBdEUujoC2tDUbL1djs03jbVfCVarbaG7IEMh/wp7PGxx/a67WN/K13yJVbnsr2eOx7K5rzXNryVC5xxEmjQSdAFTpOAURSuiq2mNP69aoa4tup9/6muqwUtko0XB7I4wpNgsTzk6chpIc5jhmxbGXXzn3khjjJ8UE0FcBWgGc4b3GvBaM9AgTDSOeRjX3U5/8AkXUxr7r0Cc4NDvHQVaspSNEUlsaRetUbYwAfFe6onw3sGCh0uKrclikaKujkAG+WOA6SQuFERymIEEY+x3+5UNcW1FPu9eZPFPIrzlkW4zv1loMe1um7Af0Nri/beNXOqdDY5HglkcjwM5a1zgOUgYLgYhoHsUxSmJpBrfS8GmFfwd6GvLAcb6YGmFfwd6Jcx6VdLZlJgtssd2OJ7mtbHaQKva8xs8epIoQbtQAR8xTrhpWhpWlaYVz0rmrTeRrRpWhpmrTCuiuaqiGd0QNBtB6V+cdiGPLMPx7V+V7tNldE90bxRzTQj/jSFZLNBbNbYzWYLTEALheGPaG0GAdUFtOPMqzDAXYMaXHQ0EmnIF8ls5aaOaWnQ4EH2FEUmjJdQ0597iChrs2+/r/xTcuRxttMghprYO1oajML1Dvi9VThk+T/AMNLrppr+uZx4mtFt7PmvYJIyMk0AJOgCp9gXxkF44Nqc+AqaDfwUNkGc40xrhsqozryaYoTbLx2ll/9s3rPSldYrFI5t5scjm77mscW4Z6kCiownNLQK1QDcRvXJO9U9tfILNeNa2djzvbd9b5NN80CRrpDZ3PNGNc456NaXHloFLHkNLBtooDiAQNq8IXqSItNHAtIzggg9IOKIoXONGtc46Ggk+wLOhrRQvKF7lhc00c1zTocCD814UEUxUIQu2wZLt7W5Lue9cddppvUpRcVJBGKlX/ubeQl5z+xqEdzbyEvOf2NQvX2H+OzkvQWTyWpH3QN2/02/wAvUbUtanRunkb4zLO5w0VD4zjxKT3QN2/02/y9JLHbjGJAADrkZjNd4OLTUceC8/O/MtbnbilEjs2dx/JT+eytEVqljH+FPEx7OI662+zla7DpCSZE3VBzzOu1e7Plp7LNJZ6AskINTWrTUE3eI3RgotktBjkZIBUscHAHMS0g4+xZSSsc9jhsx51JKo57SWkfb07yvO2sw2dO41eNaLZbhxO0Jv3bu9WlOJIGSFpq0lpGYgkEchGITG1ZWjeH/wCWia59duHSVDnV2wBdStTVQIHgOBc0PAztJIB5SMfYqzvD31BHv+/0qPILrqe/7TXVhKTbZQSSGkAAkkAXGGg0Cpr0r1ZJzDYXSRm6+SbW3PHjNYGX6NOdtTvhQsr5S1+UyXGsc7xqFxqQAAcThgAMNCMn5VMQcwtbJG+l6N9bpIzEEYtcNI/4VzK3TOdXGtDuqrl40jjXGt/NTLRHPsZ7jaGSxVZeaJTI5pcdrUEbU1494rzqR3bHyP8AtSLjacrtMToooWRMeQXUc97iWmrds44DPvb6j5Mt5hlbIACW1wObbNLd7lQZGCVjq1ApXE7dlb0BwD2muFO6cZGssDRMY7Q6R2xpdqYXMwuZ7xcfZxquOzKVYLaYr1ADejdHjoeKE8qjELGV7XNaAKUr9vqs3EFoAFPv5qr3Pa2tyg+tqfUm6LO5smslzmBrWudUtu1INQ3fVGtMJjLmnxmEtPK2oPzCczapQ6UzbHh10mt8l7qOFKG6XUqKCnIk8shc4ucalxJJ0kmpPtXRa5myYHaTtwPPbyuWkzw7DeTt28/6T3VJbZIpxDE98ccTWhgY4tBq1ri40zkk5zoXDVHtjBKaX5YGufQAVdiL9B+4D5Lm3LbXNaJoGTFguteXOa66MwfdO3A41Dyhb3TSF76VoAABRrWjM1o3gFEsrXB1DWtKDd+vxch7wa347N33BTP/AE7/AOWPsOXS0f8Al0XPv6oUWwZU1tjo3MbLG8gljiRthmc1zcWneXzKGU9dDGNY2OOOt1janF2Li5xxc46VGkZmVrfm0p69KKAQAb9lPdTNSwN+e68MOxZKPJLQ03o8S4YimldsuOcyywxyya89zzI2QFz2iO7dutkdi7bYkb2HElFitpj1ygB1yJ0ZrvB92pHHgvcOUiIXQuaHsJvNrWrH/uYd6u+Mx6SpbM0RaPbQ/afvYoDhm0UvUlu2Hld9uRT9TVkgbI4x2h0h1l9GmFzMLue8XH2JHky3mGVsrQCW1oDmxaW73KjJVvMDrzQDtCzHQ4UrgiCZjA0OGDidt2H3apjeG5tRtP6+FxssYc5jTgHOAJ4iQCnGqDKsrLU9rHvjbEbrGNJa1rWgU2owNc+OeuhI6JwcvtcQ6WzxSyAAa4S4XqCgMjQaPPKsongMLc7NNRf/AEqsIzSK0+/hGqqIC0VADb7GPcBmDnN22HLj0r3NaXRWGARuLNedI6RzSQ4mNwa1t4Y0A3krtlsdLI6R5q5xqT8gBxAUHQpNiytdjMUkbZoq3g1xLS12arHtxbXfH/3W4laZHkXVrQ7r/ou3q2eC5xF1flS7TO6WwNfIS58c+ttecXFjmXi0k4mhxXjU08h9oIJBFllIINCCLlCCMxUXKGVDI1rGsbHGyt2NtaVOcuJxc7jK85LyjrLnOuh4fG6MtJIBa+lcRjvfNTpW6Vrq4ClfTHeguGcDX1TPIttfOJYZnukZrT31eS5zHMAIe1zsRT2YpLZZQ17HOF4Nc1xbpAIJHSMOlTZ8s1jdHHHHC13jXKl7gN5z3Em7xKBDLdc1wAJa4OAIq0lpBo4b4wxCpJIDmitabfu5Ve7AVrRWl0j55nPs1ucXuJLYX34zvm4AasdQb1KYdKqd2mGaicMy8xhvxWaKOXeeC8htRQlkZN0GiUKbTI19KGpv3099u/YrSODufr+/uCv/AHNvIS85/Y1CO5t5CXnP7GoXprD/AB2ck7snktSPugbt/pt/l6risfdA3b/Tb/L1XF5m2+e/mkto813NCEIXKsEKZkiwa9OyMmjSauOhjQXOPFgPaQoab5GtccMU0jw17ngRNjvFri12MjjTENoAK6cFrA0OeM7DarsALhXBRssWBsT262XOjkY2Rhd411wzOoAKgg/Jesi5NEzn3i+7HGZC1gBkcG0F1gOFcVKyhbYprI261sToH0awyFxdHJiS0uxNH728FCyTGS8lszIHtFWuc4sBNQCL29hpzrYtYJhQVBv+1/KuQ3P3j7vXq1vsxadbbMyQEbVzmuYcca4BwNOheci5O1+dsZJaDUkjF1GguIaN9xom2VLY42Z7bRNDNKXN1q4Wue2h25c5gAALcKHFJcnRXpB/ithIBLXuJaA4ZgXDxa6VMjQJW7cLsNuBvoP6Q4APH9KRaHWUtcGstEcgG1vOaQT5xtAW9Ci2GxullZG3O9wA4q5yeIDHoVhtFtfrErbVPBMCwiJrXMkkEmF1wLRUNGNSUjyPbtZtEcpFQx1SN+hqDTjoSiVjBI2uBxupQV20qpcBnCuHT5U8WaxmXWaz+NdE1W3b1aVuU8SvHWiU2yymOR8bvGY4tOjA5xxHOmzMixiUP2RZ9YDr16//AIl0G9d1vxr9MKf9kuyrbdenklpQPcSBv0zCvHSiiZtGXgA1upu+4HaoeLrxQ19lM2FDDHG6fXHvlbfDGENa1h8UucQSXGhNBoUG2iK8NZMl0jEPpeDqmoq3AilDXjTS0xNtTIXNliZIyNsb2SPEfiVo5hOBBB6EqttlEbg0SMkwBJYasBJO1Dv1UFDXjRM2g/xAzbr/AL9Ch4oLsFNstihdZZJXa7fYQ3BzQwl966aFtaCgrjjjmStObGxuwZgZIQ5zmuDDI0PpHfrtTjU7w36hL8mQMfNG2RzWsLhec40bdGJBJ0gUHGQqvZXMAFKj9/FFDh4QN37TG25BayzB4c4zNDHSsNLrWS3rtBStRRtcd9KILt4X7xbv3SA6nESCFZLPqggltD78QjFoBY+UyvwaRRpLDtRSjeRVlzaEg0NMKg1GGg7441a0NjFHR0ph057x+1aTNuLfvX8ftO3WOyCBs1LVQyFlL8VahodXxM2KSm7e/VdrmqL12uatKXqb9M6YSTt2Cxl4XhO4ltReuljQDTPSu+lzW1IGAqaVOAx0neCzmINKAYBQ8i6iZZbsUUWtCPXavjbIb7mkUeDQC60Yii55Lye17ZJJXObFEAXXaX3Fxusa2uAJO+VJ1SNbWEtkikuwMjNx7XkOYDWtN7HArnkiZhimge8R66Glr3YMD4yXAPO8CDSu8tSxunoQOWytLvdSQM/7uu916NjgmjkdCJGPibfLHuDmujGDi0gAhwqCa4JfYYA+WNhrR8jGmmejnNaacdCmsMDbNHM58sT3yROiYyN4eaSUvPcRg0ADDSluTJA2eFxIAErCScAAHtJJO8AFD2jOZnAA7R6qrxeKptaNTrBaoo2ue6GVxaHYXw5pLZGk0pUOGjMQkUjaEjQSPYVZ8h5Uj2TIyV7Wx6+6WOQkXWvDnV22aj2H+NKrEx2zuU/yptDYw0OZtJ9MP7HNXkDaAt2kryhCFxrBCEIQhX/ubeQl5z+xqEdzbyEvOf2NQvYWH+OzkvQ2TyWpH3QN2/02/wAvVcV81V6lJ7RaNcj1u7cDds4g1BdxHSk/g/tXmvfPZSK12SZ8znNaaVSqeCQyOIacVW0KyeD+1ea989lHg/tXmvfPZXNqU/AVl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TvubeQl5z+xqFP1HZEks0b2y3aufeF01FLrRoGhC9RZGlkLWuFDRO7M0tiAK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AutoShape 4" descr="data:image/jpeg;base64,/9j/4AAQSkZJRgABAQAAAQABAAD/2wCEAAkGBhQSEBUTExQTFBUVGB8aGRYYGBgXFBoXFxkVFxgaFRcZHSYeGhkjGRoaIC8gIycqLCwtFR4xNTAqNSYrLCkBCQoKDgwOGg8PGiwhHyQrLS8yLC81NS00KioxMzQyMS4sLC80LCwsLDUqNDAsLCwvLCwsKSwwLCwsLCwsLCwsLP/AABEIAMABBgMBIgACEQEDEQH/xAAbAAACAwEBAQAAAAAAAAAAAAAABQQGBwMCAf/EAE0QAAEDAQMDDQ8DAgUCBwAAAAEAAgMRBBIhBTFRBhMUIjRBU2Fxc4Gy0gcWFzIzY3KCkZKToaKz00JSsYPCIyRiw9HB8RU1RXSE4fD/xAAaAQACAwEBAAAAAAAAAAAAAAAABQECAwQG/8QANBEAAQMBAwoGAgIDAQEAAAAAAQACAxEEITEFEhMUQVFScZGxMjOBodHwYcE08SJy4SQj/9oADAMBAAIRAxEAPwDV7TabQ+1PiifGxrI2O20ZeSXl43nCni/Ne9i2zh4Pgu/Kiy7vn5mLrTJusGtzqkk4nad652Mzqkk4nad6UbFtnDwfBd+VGxbZw8HwXflTdCvoxvPUq+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VZEtcrnTMlcxzopA0FrS0EFjH5iT+7Sheci+XtfPN+zEhEXh690ReH1PdFl3fPzMXWmTdKLLu+fmYutMm6I8DzPdEWB5nuVytTyGOIzhpI5QCsxbq2tlPK/RH2Vptt8k/wBE/wAFYs3MlGVZXxlmY4jHD0XBb3uaW5pIxWtal7a+ayRySG8516poBme4DAYZgE1SPUVuGL1vuPTxNLMSYWE7h2TCEkxtJ3BCEIW60Qs0yhqxtTZpWtloGyPaBcZgGvcB+nQFpaxrKu6Judk+45KMqyPYxpYSL9iW297mhuaaYrQ9RGVpbRDI6V14tkug0aMLjD+kDfJViVR7m255ed/241bl22NxdA0k1NF02VxdECVDyxaHMs8z2mjmxucDnoQ0kGhwzrOO/W18L9EfZWh6oNyT80/qOWQJXlWWSN7cxxF2wrjt0j2uGaSLk9bq3tYIOug03ixlDxGjarScnW5s0TJWeK8V5NIPGDUdCyjLGSzA9oxuvY17TpDgKjlBqPZpVj7n2WbrzZ3HB22Z6Q8ZvSMeg6VSw2mRkxilJNd+9Uss7myZkhx371fUIQvQpwhZnbtWNrbLI0S0DZHAC4zMHED9OhaYsZyn5ebnX9dyUZVkexjcwkX7Eut73NDc00xWm6kcoPmsrZJHXnFzhWgGAJAwAATlV3UFuJvpO6xViTCzEmFhO4LrgJMbSdwQhCFutkLOcs6tLQLRIIpLsbXXWi6w+LgTUgnEgn2K6aospaxZpJB4wFG+k7at+Zr0LI2t3gCTmA3yd5JcqWhzM1jDQ43JZbpi0hrTTanffrbOG+iPsrRciZR1+zxy4Vc3Gm84YOHQ4FZXlfJjrPM6J2JbTHeIIBqOmo6FbO5xlHCSAnNt28hoHU4gaH1isLBaJGzmKUk1uvvvCyskzxLmPJ3X71dkIQvQpwhCEIQlGRfL2vnm/ZiQjIvl7XzzfsxIWcXh9T3WUPh9T3KLLu+fmYutMm6UWXd8/MxdaZN0R4Hme6IsDzPcrjbfJP8ARP8ABWLNzLabb5J/on+CsWbmSTLGLPX9JdlHFvqtT1Fbhi9b7j08SPUVuGL1vuPTxN7L5DP9R2TGHy28ghCELoWqFjWVd0Tc7J9xy2VY1lXdE3OyfcckuWPA3mleUcG+qu/c23PLzv8Atxq3Ko9zbc8vO/7caty77F/HZyXVZPJb92pfqg3JPzT+o5ZAVr+qDck/NP6jlkBSjLHjbyXDlDxjktHy/kXX7BGWiskTGubpIui83pHzAWeQTljmvYaOaQ4HjGIWw5L8hFzbeqFm2q/I2x7SbooySrmaB+5vQfk4K+UrPQNnb+K/o/fwptsVAJB6/fuxaPkfKTbRCyVv6hiNDhg4dBqpizvUBljW5jA47WXFvFIB/c0U9UaVoia2SfTxB23bzXfZ5dKwHbtQsZyn5ebnX9dy2ZYzlPy83Ov67kuyx4G81x5Rwb6rRNQW4m+k7rFWJV3UFuJvpO6xViTOy+QzkF22fym8ghCF8Jouhbqi90fKNXRwDe/xHcpq1vyve0JPqNydrtrZUbWPbn1fF6bxB6CoGWcoa/aJJd5zsPRGDfpAV37nmTrkDpSMZXYegyoH1XvkvNR/+q2Z2wGvoMEkZ/8Ae0V2Y+gUPuj5O8nOB/odyYubXpve8FWdT2UdYtMcmZtaO9F2BryZ/VWnZeydr9mkj33N2vpDFvzAWPqcosMNoErdt/qFNsaY5Q8bb/ULb0JRqUylr1kjcTVzRcdpvNwqeUUPSm69Cx4e0OG1OGOD2hw2oQhCurJRkXy9r55v2YkIyL5e18837MSFnF4fU91lD4fU9yiy7vn5mLrTJulFl3fPzMXWmTdEeB5nuiLA8z3K423yT/RP8FYs3Mtptvkn+if4KxZuZJMsYs9f0l2UcW+q1PUVuGL1vuPTxI9RW4YvW+49PE3svkM/1HZMYfLbyCEIQuhaoWNZV3RNzsn3HLZVjWVd0Tc7J9xyS5Y8DeaV5Rwb6q79zbc8vO/7catyqPc23PLzv+3Grcu+xfx2cl1WTyW/dqX6oNyT80/qOWQFa/qg3JPzT+o5ZAUoyx428lw5Q8Y5LZcl+Qi5tvVCg6qsjbJs7mgbdu2Zyje6RUezQp2S/IRc23qhSk9LBJHmOwITQtD2Zp2hYkx5BBBIINQd8EYg8oK1zIGVhabOyTCuZw0PGcf9RxEKh6t8jazaL7RtJauGgP8A1jp8bpOhe9Q2WdZtGtuO0mw4g/8ASenxeluhefsbzZbQYn4G74KUWd5gmLHcvgrSljOU/Lzc6/ruWzLGcp+Xm51/XcurLHgbzW+UcG+q0TUFuJvpO6xViVd1Bbib6TusVYkzsvkM5Bdtn8pvIISPVnlHWbI+h20m0b61b1ORt4p4s67oWUr9obEDhE3H030OPI277xWdum0UDjtN3VUtUmZEfzcqzBCXuaxvjOIaOVxoPmtksVlEUbI25mNDR0CizvUFk7XLVfOaJt71nVa35Xj6q0tcWSYc1hkO3sFz5Pjo0v3oWUarcn6za5APFft28j61+q8OgLV1UO6Lk+9EyYZ43XT6L6f3Ae8VvlKLSQEjEX/K1tsedFXdel3c6yjdlfCTg8Xm+k3A9JbT3FoCxnJ1tMMzJR+hwPKMzh0tqOlbJHIHAEGoIqDxHMs8lTZ8RYdnYqlgkqwt3L0hCE2TBKMi+XtfPN+zEhGRfL2vnm/ZiQs4vD6nusofD6nuUWXd8/MxdaZN0osu75+Zi60ybojwPM90RYHme5XK1NrG4aWn+CsUYcByLcFi9ts2tyvjpS44t6GkgfJJssNuYeaX5RHhPP8AS0vUO7/IRev9x6eqp9zu3B0D4t+N1af6X4g+9eVsTOxuDoGEbh7LusxrE3khCELqW6FjOUzWeU6ZXn2vcVr2ULYIonyOzMaT7Bm5TmWMlxOJznPy76RZYcKMbzSrKJH+I5rQu5uylmkOmU/JkYVsSHURZrlijrnfV3Q4mn00T5NLI3NgYDuC7bM3NiaPwl+qDck/NP6jlkBWv6oNyT80/qOWQFJsseNvJL8oeMclsuS/IRc23qhSlFyX5CLm29UKUvQN8ITZuASzVFkgWmzujwveMw6HjN7cx4iVkrgQaGoINNBBH8EFbas51e5H1uYTNG0lz8Ugz+8MeUOSfKtnzmiVuIx5Jdb4ajSD1Vv1L5Y2TZ2vPjt2r/SG/wBIoelZhlPy83Ov67k11G5Z1i0AOO0lo12gH9DugmnI46Eqyn5ebnX9dy4bVaNPZ2E4g0K5JptJG2uIqtE1Bbib6TusVYlXdQW4m+k7rFWJegsvkM5BN7P5TeQXO0ThjHPcaNaCSeICpWNWu1GWR8js73Fx4qmtOQZuhaHq/wAo63ZtbBxlNPVGLv8AoPWWfWCxmWVkYzvcByAnE9AqehJsqyF8jYm7O5++6XW9+c8MGzuV6seVJYgRHI5gOe6aV5VI75LTw8vvK+d4dk/Y74j/APlfe8Oyfsd8R/aUDJ1qaKB/uVAsdoFwI6n4VC75LTw8vvLxPlyd7S18sjmnOCagrQO8Oyfsd8R/aR3h2T9jviP7Sk5PtZuL/co1S0cXufhZitM1C5R1yyBp8aI3DyDFv0kD1SqdquyK2zThrARG5oLaknEYOFTicaH1lJ1BZR1u1XDmlFPWbVzfleHSFhYy6zWrRu5fCzs5MM+a7ktKQhC9QnqUZF8va+eb9mJCMi+XtfPN+zEhZxeH1PdZQ+H1Pcosu75+Zi60ybpRZd3z8zF1pk3RHgeZ7oiwPM9yhZ7q/wAjlkonaNrJQO4ngUFeUAdLeNaEuVqsrZGOY8BzXChB/wD3zWVqs4njLOnNVnhErM1ZHkbKz7NMJGY0wc3ec05wdGmukBadknVFDaALjwHb7HUDx0b/ACioVIy5qIlhJdEDLHxYyN5W/q5R7Aq05uNDnGcHODxhIIp57Ccx7bvuBSmOaSzHNcLvuC29cbVbWRNvSPawaXED+VjrbbIBQSSAaA5wH8ri91TUmp0nE+0rqdlgUuZ7roOUbrm+6suq7VXsj/CirrQNSTgXkZsN5oz45zookmS8mutEzYm53HE/taPGd0D50G+u+StT81oI1thu/vdgz27/AEVWj6ntTrLKyg2z3eM8ihPEBvNGhc8MEttl0kmH24LCOKS0vz34fbgmcEIY1rWigaAANAAoF7QhemwTxL9UG5J+af1HLICtf1Qbkn5p/UKyEsOg+xedyx428knyh4xyWyZL8hFzbeqFKUbJnkIvQb1QpK9A3whNm4BCg5ayWLRA+I4XhgdDhi0+35VU5CHNDgWnAqXNDhQrE5oS1xa4Uc0kEaCMCF8c4kkk1JxJOck56q3d0DIt2QWhowftX0/cBgekCnqjSqjcOg+xeNtEDoZCwrzcsZjeWlaXqC3E30ndYqxKvagx/km+k7rFN8p20QwvlONxpNNJ3h0mg6V6uzECBpPCOyewECFpO5Z1q4yjrtrc0HaxC4NF7O8+3D1VM7nmTr07pSMI20HpPww5Gg+8qs+8SS6pJNSaZycSfatP1GZO1qyMqKOk259al2vqhqR2NptFqMjtl/wllmBmnzzz+E9QhC9KnaEIQhCrHdAyffswkAxidXjuu2rvndPqrOoZixzXtwc0hw5Wmo+YWz2qziRjmOxa9paeQihWN2iyOje5jgascWnA52mleRedyrEWyCQbe4Sa3x0eHjatisVrEsbJG5ntDh0iq7qqdz233oHRHPG6o9F9T1r3yVrTyzy6WNr96aQv0jA5KMi+XtfPN+zEhGRfL2vnm/ZiQrReH1PdEPh9T3KLLu+fmYutMm6rdoyzFZ7fKZX3L0UdMHGtHS18UHSFI79bHw30SdlYNtETKhzgDU7RvWccrGggkC8908QkffrY+G+iTso79bHw30SdlX1qDjb1C000fEOqeKPasnxyYSRsf6TQ7+QlffrY+G+iTso79bHw30SdlQbTZzcXt6hQZYjcXDqFIOpey8BF7oXaz5Cs7DVkMTTpDG19tKqD362Phvok7KO/Wx8N9EnZVBLZReHN6hUDoBgW+yeISPv1sfDfRJ2Ud+tj4b6JOytNag429Qt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uuRfL2vnm/ZiQuOpm1tlktUjDea6UUNCK0ijGY45whXhILKj891EJq2o3nuVUe6Bu3+m3+XquKx90Ddv9Nv8AL1XF5K2+e/mkVo813NCEIXKsEIQhCEIXWxwa5LHHWl97WV0X3BteiqlWPJeuWoQXqVkcy9T9pdjSvErtjc6lNpp6qwaTgoCEFN8tZA1iJkjX3w4C9hQsc5oe0HE1BFceJDY3PaXNFwxQGkgkbEoQpeVrDrMzo63rt3GlPGY12bpp0KRZsmRusz5jI8OjIBaGAiribm2vZsBXDCu+pETi4t2ivtipzDUt3V9ksQpOTLK2SZkbnXA9129StCcG4YZ3UHSulhyU6S0CA7U3iHHOGhlbx6KH5KGxudSgxNPVQGk0pyUJCJXAVIqQK0rgSN6o3sE7t2SbNDI6N9okDm0rSKoxaHDG9oIUsic4Eil35AQ1tUkQvjjQEqwyamotfNnbO7Xt4Ojowm5fpeDjTDfopjhdJ4ftVLWF2Cr6F8Tc5LhjazX5XtfIwPDWR3g1rq3bxJFThmCqyMvw+FDWlyUoXS0xta8hr77RmdQtqNNDiORThk6PYuv64+9f1u5cFL92/wCNe8Wm/ToQ2NziQNiA0mqWoXexRxl1JXuY2mdrb5rhQUqMKVx4kztuSLPG1hM8hMjL7RrWcGoFdthiFZsLnNzhTqFLWFwqO6SoUrJdjbLKI3PuXsGmlRf/AEh2OAJwrpIXSPJREcskhMYjNwClS6X9gx3hiTo0qGxOcKgXX+ygNJFVBQhCzVUIQhCEIQhCFf8AubeQl5z+xqEdzbyEvOf2NQvYWH+OzkvQ2TyWpH3QN2/02/y9VxWPugbt/pt/l6r0cLnGjWucc9ACTTThvLzVsFbQ/mks/mu5ryhfWsJBIBIGcgVA5dCGtJNACScwGJJ4guSiwXxC7OsMgBJjkAGcljgAOM0XJjCTQAknMAKk8gCktIuIU0XfJ0oZPE92AbIxxPE17SfkFYrFkeSK3G0PAEDXvk12824WG8W3ccSagUVYlgc3BzXNP+oEH5rwyIkgNBJOYAVNeIBdEUujoC2tDUbL1djs03jbVfCVarbaG7IEMh/wp7PGxx/a67WN/K13yJVbnsr2eOx7K5rzXNryVC5xxEmjQSdAFTpOAURSuiq2mNP69aoa4tup9/6muqwUtko0XB7I4wpNgsTzk6chpIc5jhmxbGXXzn3khjjJ8UE0FcBWgGc4b3GvBaM9AgTDSOeRjX3U5/8AkXUxr7r0Cc4NDvHQVaspSNEUlsaRetUbYwAfFe6onw3sGCh0uKrclikaKujkAG+WOA6SQuFERymIEEY+x3+5UNcW1FPu9eZPFPIrzlkW4zv1loMe1um7Af0Nri/beNXOqdDY5HglkcjwM5a1zgOUgYLgYhoHsUxSmJpBrfS8GmFfwd6GvLAcb6YGmFfwd6Jcx6VdLZlJgtssd2OJ7mtbHaQKva8xs8epIoQbtQAR8xTrhpWhpWlaYVz0rmrTeRrRpWhpmrTCuiuaqiGd0QNBtB6V+cdiGPLMPx7V+V7tNldE90bxRzTQj/jSFZLNBbNbYzWYLTEALheGPaG0GAdUFtOPMqzDAXYMaXHQ0EmnIF8ls5aaOaWnQ4EH2FEUmjJdQ0597iChrs2+/r/xTcuRxttMghprYO1oajML1Dvi9VThk+T/AMNLrppr+uZx4mtFt7PmvYJIyMk0AJOgCp9gXxkF44Nqc+AqaDfwUNkGc40xrhsqozryaYoTbLx2ll/9s3rPSldYrFI5t5scjm77mscW4Z6kCiownNLQK1QDcRvXJO9U9tfILNeNa2djzvbd9b5NN80CRrpDZ3PNGNc456NaXHloFLHkNLBtooDiAQNq8IXqSItNHAtIzggg9IOKIoXONGtc46Ggk+wLOhrRQvKF7lhc00c1zTocCD814UEUxUIQu2wZLt7W5Lue9cddppvUpRcVJBGKlX/ubeQl5z+xqEdzbyEvOf2NQvX2H+OzkvQWTyWpH3QN2/02/wAvUbUtanRunkb4zLO5w0VD4zjxKT3QN2/02/y9JLHbjGJAADrkZjNd4OLTUceC8/O/MtbnbilEjs2dx/JT+eytEVqljH+FPEx7OI662+zla7DpCSZE3VBzzOu1e7Plp7LNJZ6AskINTWrTUE3eI3RgotktBjkZIBUscHAHMS0g4+xZSSsc9jhsx51JKo57SWkfb07yvO2sw2dO41eNaLZbhxO0Jv3bu9WlOJIGSFpq0lpGYgkEchGITG1ZWjeH/wCWia59duHSVDnV2wBdStTVQIHgOBc0PAztJIB5SMfYqzvD31BHv+/0qPILrqe/7TXVhKTbZQSSGkAAkkAXGGg0Cpr0r1ZJzDYXSRm6+SbW3PHjNYGX6NOdtTvhQsr5S1+UyXGsc7xqFxqQAAcThgAMNCMn5VMQcwtbJG+l6N9bpIzEEYtcNI/4VzK3TOdXGtDuqrl40jjXGt/NTLRHPsZ7jaGSxVZeaJTI5pcdrUEbU1494rzqR3bHyP8AtSLjacrtMToooWRMeQXUc97iWmrds44DPvb6j5Mt5hlbIACW1wObbNLd7lQZGCVjq1ApXE7dlb0BwD2muFO6cZGssDRMY7Q6R2xpdqYXMwuZ7xcfZxquOzKVYLaYr1ADejdHjoeKE8qjELGV7XNaAKUr9vqs3EFoAFPv5qr3Pa2tyg+tqfUm6LO5smslzmBrWudUtu1INQ3fVGtMJjLmnxmEtPK2oPzCczapQ6UzbHh10mt8l7qOFKG6XUqKCnIk8shc4ucalxJJ0kmpPtXRa5myYHaTtwPPbyuWkzw7DeTt28/6T3VJbZIpxDE98ccTWhgY4tBq1ri40zkk5zoXDVHtjBKaX5YGufQAVdiL9B+4D5Lm3LbXNaJoGTFguteXOa66MwfdO3A41Dyhb3TSF76VoAABRrWjM1o3gFEsrXB1DWtKDd+vxch7wa347N33BTP/AE7/AOWPsOXS0f8Al0XPv6oUWwZU1tjo3MbLG8gljiRthmc1zcWneXzKGU9dDGNY2OOOt1janF2Li5xxc46VGkZmVrfm0p69KKAQAb9lPdTNSwN+e68MOxZKPJLQ03o8S4YimldsuOcyywxyya89zzI2QFz2iO7dutkdi7bYkb2HElFitpj1ygB1yJ0ZrvB92pHHgvcOUiIXQuaHsJvNrWrH/uYd6u+Mx6SpbM0RaPbQ/afvYoDhm0UvUlu2Hld9uRT9TVkgbI4x2h0h1l9GmFzMLue8XH2JHky3mGVsrQCW1oDmxaW73KjJVvMDrzQDtCzHQ4UrgiCZjA0OGDidt2H3apjeG5tRtP6+FxssYc5jTgHOAJ4iQCnGqDKsrLU9rHvjbEbrGNJa1rWgU2owNc+OeuhI6JwcvtcQ6WzxSyAAa4S4XqCgMjQaPPKsongMLc7NNRf/AEqsIzSK0+/hGqqIC0VADb7GPcBmDnN22HLj0r3NaXRWGARuLNedI6RzSQ4mNwa1t4Y0A3krtlsdLI6R5q5xqT8gBxAUHQpNiytdjMUkbZoq3g1xLS12arHtxbXfH/3W4laZHkXVrQ7r/ou3q2eC5xF1flS7TO6WwNfIS58c+ttecXFjmXi0k4mhxXjU08h9oIJBFllIINCCLlCCMxUXKGVDI1rGsbHGyt2NtaVOcuJxc7jK85LyjrLnOuh4fG6MtJIBa+lcRjvfNTpW6Vrq4ClfTHeguGcDX1TPIttfOJYZnukZrT31eS5zHMAIe1zsRT2YpLZZQ17HOF4Nc1xbpAIJHSMOlTZ8s1jdHHHHC13jXKl7gN5z3Em7xKBDLdc1wAJa4OAIq0lpBo4b4wxCpJIDmitabfu5Ve7AVrRWl0j55nPs1ucXuJLYX34zvm4AasdQb1KYdKqd2mGaicMy8xhvxWaKOXeeC8htRQlkZN0GiUKbTI19KGpv3099u/YrSODufr+/uCv/AHNvIS85/Y1CO5t5CXnP7GoXprD/AB2ck7snktSPugbt/pt/l6risfdA3b/Tb/L1XF5m2+e/mkto813NCEIXKsEKZkiwa9OyMmjSauOhjQXOPFgPaQoab5GtccMU0jw17ngRNjvFri12MjjTENoAK6cFrA0OeM7DarsALhXBRssWBsT262XOjkY2Rhd411wzOoAKgg/Jesi5NEzn3i+7HGZC1gBkcG0F1gOFcVKyhbYprI261sToH0awyFxdHJiS0uxNH728FCyTGS8lszIHtFWuc4sBNQCL29hpzrYtYJhQVBv+1/KuQ3P3j7vXq1vsxadbbMyQEbVzmuYcca4BwNOheci5O1+dsZJaDUkjF1GguIaN9xom2VLY42Z7bRNDNKXN1q4Wue2h25c5gAALcKHFJcnRXpB/ithIBLXuJaA4ZgXDxa6VMjQJW7cLsNuBvoP6Q4APH9KRaHWUtcGstEcgG1vOaQT5xtAW9Ci2GxullZG3O9wA4q5yeIDHoVhtFtfrErbVPBMCwiJrXMkkEmF1wLRUNGNSUjyPbtZtEcpFQx1SN+hqDTjoSiVjBI2uBxupQV20qpcBnCuHT5U8WaxmXWaz+NdE1W3b1aVuU8SvHWiU2yymOR8bvGY4tOjA5xxHOmzMixiUP2RZ9YDr16//AIl0G9d1vxr9MKf9kuyrbdenklpQPcSBv0zCvHSiiZtGXgA1upu+4HaoeLrxQ19lM2FDDHG6fXHvlbfDGENa1h8UucQSXGhNBoUG2iK8NZMl0jEPpeDqmoq3AilDXjTS0xNtTIXNliZIyNsb2SPEfiVo5hOBBB6EqttlEbg0SMkwBJYasBJO1Dv1UFDXjRM2g/xAzbr/AL9Ch4oLsFNstihdZZJXa7fYQ3BzQwl966aFtaCgrjjjmStObGxuwZgZIQ5zmuDDI0PpHfrtTjU7w36hL8mQMfNG2RzWsLhec40bdGJBJ0gUHGQqvZXMAFKj9/FFDh4QN37TG25BayzB4c4zNDHSsNLrWS3rtBStRRtcd9KILt4X7xbv3SA6nESCFZLPqggltD78QjFoBY+UyvwaRRpLDtRSjeRVlzaEg0NMKg1GGg7441a0NjFHR0ph057x+1aTNuLfvX8ftO3WOyCBs1LVQyFlL8VahodXxM2KSm7e/VdrmqL12uatKXqb9M6YSTt2Cxl4XhO4ltReuljQDTPSu+lzW1IGAqaVOAx0neCzmINKAYBQ8i6iZZbsUUWtCPXavjbIb7mkUeDQC60Yii55Lye17ZJJXObFEAXXaX3Fxusa2uAJO+VJ1SNbWEtkikuwMjNx7XkOYDWtN7HArnkiZhimge8R66Glr3YMD4yXAPO8CDSu8tSxunoQOWytLvdSQM/7uu916NjgmjkdCJGPibfLHuDmujGDi0gAhwqCa4JfYYA+WNhrR8jGmmejnNaacdCmsMDbNHM58sT3yROiYyN4eaSUvPcRg0ADDSluTJA2eFxIAErCScAAHtJJO8AFD2jOZnAA7R6qrxeKptaNTrBaoo2ue6GVxaHYXw5pLZGk0pUOGjMQkUjaEjQSPYVZ8h5Uj2TIyV7Wx6+6WOQkXWvDnV22aj2H+NKrEx2zuU/yptDYw0OZtJ9MP7HNXkDaAt2kryhCFxrBCEIQhX/ubeQl5z+xqEdzbyEvOf2NQvYWH+OzkvQ2TyWpH3QN2/02/wAvVcV81V6lJ7RaNcj1u7cDds4g1BdxHSk/g/tXmvfPZSK12SZ8znNaaVSqeCQyOIacVW0KyeD+1ea989lHg/tXmvfPZXNqU/AVl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TvubeQl5z+xqFP1HZEks0b2y3aufeF01FLrRoGhC9RZGlkLWuFDRO7M0tiAK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6" name="AutoShape 6" descr="data:image/jpeg;base64,/9j/4AAQSkZJRgABAQAAAQABAAD/2wCEAAkGBhQSEBUTExQTFBUVGB8aGRYYGBgXFBoXFxkVFxgaFRcZHSYeGhkjGRoaIC8gIycqLCwtFR4xNTAqNSYrLCkBCQoKDgwOGg8PGiwhHyQrLS8yLC81NS00KioxMzQyMS4sLC80LCwsLDUqNDAsLCwvLCwsKSwwLCwsLCwsLCwsLP/AABEIAMABBgMBIgACEQEDEQH/xAAbAAACAwEBAQAAAAAAAAAAAAAABQQGBwMCAf/EAE0QAAEDAQMDDQ8DAgUCBwAAAAEAAgMRBBIhBTFRBhMUIjRBU2Fxc4Gy0gcWFzIzY3KCkZKToaKz00JSsYPCIyRiw9HB8RU1RXSE4fD/xAAaAQACAwEBAAAAAAAAAAAAAAAABQECAwQG/8QANBEAAQMBAwoGAgIDAQEAAAAAAQACAxEEITEFEhMUQVFScZGxMjOBodHwYcE08SJy4SQj/9oADAMBAAIRAxEAPwDV7TabQ+1PiifGxrI2O20ZeSXl43nCni/Ne9i2zh4Pgu/Kiy7vn5mLrTJusGtzqkk4nad652Mzqkk4nad6UbFtnDwfBd+VGxbZw8HwXflTdCvoxvPUq+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VZEtcrnTMlcxzopA0FrS0EFjH5iT+7Sheci+XtfPN+zEhEXh690ReH1PdFl3fPzMXWmTdKLLu+fmYutMm6I8DzPdEWB5nuVytTyGOIzhpI5QCsxbq2tlPK/RH2Vptt8k/wBE/wAFYs3MlGVZXxlmY4jHD0XBb3uaW5pIxWtal7a+ayRySG8516poBme4DAYZgE1SPUVuGL1vuPTxNLMSYWE7h2TCEkxtJ3BCEIW60Qs0yhqxtTZpWtloGyPaBcZgGvcB+nQFpaxrKu6Judk+45KMqyPYxpYSL9iW297mhuaaYrQ9RGVpbRDI6V14tkug0aMLjD+kDfJViVR7m255ed/241bl22NxdA0k1NF02VxdECVDyxaHMs8z2mjmxucDnoQ0kGhwzrOO/W18L9EfZWh6oNyT80/qOWQJXlWWSN7cxxF2wrjt0j2uGaSLk9bq3tYIOug03ixlDxGjarScnW5s0TJWeK8V5NIPGDUdCyjLGSzA9oxuvY17TpDgKjlBqPZpVj7n2WbrzZ3HB22Z6Q8ZvSMeg6VSw2mRkxilJNd+9Uss7myZkhx371fUIQvQpwhZnbtWNrbLI0S0DZHAC4zMHED9OhaYsZyn5ebnX9dyUZVkexjcwkX7Eut73NDc00xWm6kcoPmsrZJHXnFzhWgGAJAwAATlV3UFuJvpO6xViTCzEmFhO4LrgJMbSdwQhCFutkLOcs6tLQLRIIpLsbXXWi6w+LgTUgnEgn2K6aospaxZpJB4wFG+k7at+Zr0LI2t3gCTmA3yd5JcqWhzM1jDQ43JZbpi0hrTTanffrbOG+iPsrRciZR1+zxy4Vc3Gm84YOHQ4FZXlfJjrPM6J2JbTHeIIBqOmo6FbO5xlHCSAnNt28hoHU4gaH1isLBaJGzmKUk1uvvvCyskzxLmPJ3X71dkIQvQpwhCEIQlGRfL2vnm/ZiQjIvl7XzzfsxIWcXh9T3WUPh9T3KLLu+fmYutMm6UWXd8/MxdaZN0R4Hme6IsDzPcrjbfJP8ARP8ABWLNzLabb5J/on+CsWbmSTLGLPX9JdlHFvqtT1Fbhi9b7j08SPUVuGL1vuPTxN7L5DP9R2TGHy28ghCELoWqFjWVd0Tc7J9xy2VY1lXdE3OyfcckuWPA3mleUcG+qu/c23PLzv8Atxq3Ko9zbc8vO/7caty77F/HZyXVZPJb92pfqg3JPzT+o5ZAVr+qDck/NP6jlkBSjLHjbyXDlDxjktHy/kXX7BGWiskTGubpIui83pHzAWeQTljmvYaOaQ4HjGIWw5L8hFzbeqFm2q/I2x7SbooySrmaB+5vQfk4K+UrPQNnb+K/o/fwptsVAJB6/fuxaPkfKTbRCyVv6hiNDhg4dBqpizvUBljW5jA47WXFvFIB/c0U9UaVoia2SfTxB23bzXfZ5dKwHbtQsZyn5ebnX9dy2ZYzlPy83Ov67kuyx4G81x5Rwb6rRNQW4m+k7rFWJV3UFuJvpO6xViTOy+QzkF22fym8ghCF8Jouhbqi90fKNXRwDe/xHcpq1vyve0JPqNydrtrZUbWPbn1fF6bxB6CoGWcoa/aJJd5zsPRGDfpAV37nmTrkDpSMZXYegyoH1XvkvNR/+q2Z2wGvoMEkZ/8Ae0V2Y+gUPuj5O8nOB/odyYubXpve8FWdT2UdYtMcmZtaO9F2BryZ/VWnZeydr9mkj33N2vpDFvzAWPqcosMNoErdt/qFNsaY5Q8bb/ULb0JRqUylr1kjcTVzRcdpvNwqeUUPSm69Cx4e0OG1OGOD2hw2oQhCurJRkXy9r55v2YkIyL5e18837MSFnF4fU91lD4fU9yiy7vn5mLrTJulFl3fPzMXWmTdEeB5nuiLA8z3K423yT/RP8FYs3Mtptvkn+if4KxZuZJMsYs9f0l2UcW+q1PUVuGL1vuPTxI9RW4YvW+49PE3svkM/1HZMYfLbyCEIQuhaoWNZV3RNzsn3HLZVjWVd0Tc7J9xyS5Y8DeaV5Rwb6q79zbc8vO/7catyqPc23PLzv+3Grcu+xfx2cl1WTyW/dqX6oNyT80/qOWQFa/qg3JPzT+o5ZAUoyx428lw5Q8Y5LZcl+Qi5tvVCg6qsjbJs7mgbdu2Zyje6RUezQp2S/IRc23qhSk9LBJHmOwITQtD2Zp2hYkx5BBBIINQd8EYg8oK1zIGVhabOyTCuZw0PGcf9RxEKh6t8jazaL7RtJauGgP8A1jp8bpOhe9Q2WdZtGtuO0mw4g/8ASenxeluhefsbzZbQYn4G74KUWd5gmLHcvgrSljOU/Lzc6/ruWzLGcp+Xm51/XcurLHgbzW+UcG+q0TUFuJvpO6xViVd1Bbib6TusVYkzsvkM5Bdtn8pvIISPVnlHWbI+h20m0b61b1ORt4p4s67oWUr9obEDhE3H030OPI277xWdum0UDjtN3VUtUmZEfzcqzBCXuaxvjOIaOVxoPmtksVlEUbI25mNDR0CizvUFk7XLVfOaJt71nVa35Xj6q0tcWSYc1hkO3sFz5Pjo0v3oWUarcn6za5APFft28j61+q8OgLV1UO6Lk+9EyYZ43XT6L6f3Ae8VvlKLSQEjEX/K1tsedFXdel3c6yjdlfCTg8Xm+k3A9JbT3FoCxnJ1tMMzJR+hwPKMzh0tqOlbJHIHAEGoIqDxHMs8lTZ8RYdnYqlgkqwt3L0hCE2TBKMi+XtfPN+zEhGRfL2vnm/ZiQs4vD6nusofD6nuUWXd8/MxdaZN0osu75+Zi60ybojwPM90RYHme5XK1NrG4aWn+CsUYcByLcFi9ts2tyvjpS44t6GkgfJJssNuYeaX5RHhPP8AS0vUO7/IRev9x6eqp9zu3B0D4t+N1af6X4g+9eVsTOxuDoGEbh7LusxrE3khCELqW6FjOUzWeU6ZXn2vcVr2ULYIonyOzMaT7Bm5TmWMlxOJznPy76RZYcKMbzSrKJH+I5rQu5uylmkOmU/JkYVsSHURZrlijrnfV3Q4mn00T5NLI3NgYDuC7bM3NiaPwl+qDck/NP6jlkBWv6oNyT80/qOWQFJsseNvJL8oeMclsuS/IRc23qhSlFyX5CLm29UKUvQN8ITZuASzVFkgWmzujwveMw6HjN7cx4iVkrgQaGoINNBBH8EFbas51e5H1uYTNG0lz8Ugz+8MeUOSfKtnzmiVuIx5Jdb4ajSD1Vv1L5Y2TZ2vPjt2r/SG/wBIoelZhlPy83Ov67k11G5Z1i0AOO0lo12gH9DugmnI46Eqyn5ebnX9dy4bVaNPZ2E4g0K5JptJG2uIqtE1Bbib6TusVYlXdQW4m+k7rFWJegsvkM5BN7P5TeQXO0ThjHPcaNaCSeICpWNWu1GWR8js73Fx4qmtOQZuhaHq/wAo63ZtbBxlNPVGLv8AoPWWfWCxmWVkYzvcByAnE9AqehJsqyF8jYm7O5++6XW9+c8MGzuV6seVJYgRHI5gOe6aV5VI75LTw8vvK+d4dk/Y74j/APlfe8Oyfsd8R/aUDJ1qaKB/uVAsdoFwI6n4VC75LTw8vvLxPlyd7S18sjmnOCagrQO8Oyfsd8R/aR3h2T9jviP7Sk5PtZuL/co1S0cXufhZitM1C5R1yyBp8aI3DyDFv0kD1SqdquyK2zThrARG5oLaknEYOFTicaH1lJ1BZR1u1XDmlFPWbVzfleHSFhYy6zWrRu5fCzs5MM+a7ktKQhC9QnqUZF8va+eb9mJCMi+XtfPN+zEhZxeH1PdZQ+H1Pcosu75+Zi60ybpRZd3z8zF1pk3RHgeZ7oiwPM9yhZ7q/wAjlkonaNrJQO4ngUFeUAdLeNaEuVqsrZGOY8BzXChB/wD3zWVqs4njLOnNVnhErM1ZHkbKz7NMJGY0wc3ec05wdGmukBadknVFDaALjwHb7HUDx0b/ACioVIy5qIlhJdEDLHxYyN5W/q5R7Aq05uNDnGcHODxhIIp57Ccx7bvuBSmOaSzHNcLvuC29cbVbWRNvSPawaXED+VjrbbIBQSSAaA5wH8ri91TUmp0nE+0rqdlgUuZ7roOUbrm+6suq7VXsj/CirrQNSTgXkZsN5oz45zookmS8mutEzYm53HE/taPGd0D50G+u+StT81oI1thu/vdgz27/AEVWj6ntTrLKyg2z3eM8ihPEBvNGhc8MEttl0kmH24LCOKS0vz34fbgmcEIY1rWigaAANAAoF7QhemwTxL9UG5J+af1HLICtf1Qbkn5p/UKyEsOg+xedyx428knyh4xyWyZL8hFzbeqFKUbJnkIvQb1QpK9A3whNm4BCg5ayWLRA+I4XhgdDhi0+35VU5CHNDgWnAqXNDhQrE5oS1xa4Uc0kEaCMCF8c4kkk1JxJOck56q3d0DIt2QWhowftX0/cBgekCnqjSqjcOg+xeNtEDoZCwrzcsZjeWlaXqC3E30ndYqxKvagx/km+k7rFN8p20QwvlONxpNNJ3h0mg6V6uzECBpPCOyewECFpO5Z1q4yjrtrc0HaxC4NF7O8+3D1VM7nmTr07pSMI20HpPww5Gg+8qs+8SS6pJNSaZycSfatP1GZO1qyMqKOk259al2vqhqR2NptFqMjtl/wllmBmnzzz+E9QhC9KnaEIQhCrHdAyffswkAxidXjuu2rvndPqrOoZixzXtwc0hw5Wmo+YWz2qziRjmOxa9paeQihWN2iyOje5jgascWnA52mleRedyrEWyCQbe4Sa3x0eHjatisVrEsbJG5ntDh0iq7qqdz233oHRHPG6o9F9T1r3yVrTyzy6WNr96aQv0jA5KMi+XtfPN+zEhGRfL2vnm/ZiQrReH1PdEPh9T3KLLu+fmYutMm6rdoyzFZ7fKZX3L0UdMHGtHS18UHSFI79bHw30SdlYNtETKhzgDU7RvWccrGggkC8908QkffrY+G+iTso79bHw30SdlX1qDjb1C000fEOqeKPasnxyYSRsf6TQ7+QlffrY+G+iTso79bHw30SdlQbTZzcXt6hQZYjcXDqFIOpey8BF7oXaz5Cs7DVkMTTpDG19tKqD362Phvok7KO/Wx8N9EnZVBLZReHN6hUDoBgW+yeISPv1sfDfRJ2Ud+tj4b6JOytNag429Qt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uuRfL2vnm/ZiQuOpm1tlktUjDea6UUNCK0ijGY45whXhILKj891EJq2o3nuVUe6Bu3+m3+XquKx90Ddv9Nv8AL1XF5K2+e/mkVo813NCEIXKsEIQhCEIXWxwa5LHHWl97WV0X3BteiqlWPJeuWoQXqVkcy9T9pdjSvErtjc6lNpp6qwaTgoCEFN8tZA1iJkjX3w4C9hQsc5oe0HE1BFceJDY3PaXNFwxQGkgkbEoQpeVrDrMzo63rt3GlPGY12bpp0KRZsmRusz5jI8OjIBaGAiribm2vZsBXDCu+pETi4t2ivtipzDUt3V9ksQpOTLK2SZkbnXA9129StCcG4YZ3UHSulhyU6S0CA7U3iHHOGhlbx6KH5KGxudSgxNPVQGk0pyUJCJXAVIqQK0rgSN6o3sE7t2SbNDI6N9okDm0rSKoxaHDG9oIUsic4Eil35AQ1tUkQvjjQEqwyamotfNnbO7Xt4Ojowm5fpeDjTDfopjhdJ4ftVLWF2Cr6F8Tc5LhjazX5XtfIwPDWR3g1rq3bxJFThmCqyMvw+FDWlyUoXS0xta8hr77RmdQtqNNDiORThk6PYuv64+9f1u5cFL92/wCNe8Wm/ToQ2NziQNiA0mqWoXexRxl1JXuY2mdrb5rhQUqMKVx4kztuSLPG1hM8hMjL7RrWcGoFdthiFZsLnNzhTqFLWFwqO6SoUrJdjbLKI3PuXsGmlRf/AEh2OAJwrpIXSPJREcskhMYjNwClS6X9gx3hiTo0qGxOcKgXX+ygNJFVBQhCzVUIQhCEIQhCFf8AubeQl5z+xqEdzbyEvOf2NQvYWH+OzkvQ2TyWpH3QN2/02/y9VxWPugbt/pt/l6r0cLnGjWucc9ACTTThvLzVsFbQ/mks/mu5ryhfWsJBIBIGcgVA5dCGtJNACScwGJJ4guSiwXxC7OsMgBJjkAGcljgAOM0XJjCTQAknMAKk8gCktIuIU0XfJ0oZPE92AbIxxPE17SfkFYrFkeSK3G0PAEDXvk12824WG8W3ccSagUVYlgc3BzXNP+oEH5rwyIkgNBJOYAVNeIBdEUujoC2tDUbL1djs03jbVfCVarbaG7IEMh/wp7PGxx/a67WN/K13yJVbnsr2eOx7K5rzXNryVC5xxEmjQSdAFTpOAURSuiq2mNP69aoa4tup9/6muqwUtko0XB7I4wpNgsTzk6chpIc5jhmxbGXXzn3khjjJ8UE0FcBWgGc4b3GvBaM9AgTDSOeRjX3U5/8AkXUxr7r0Cc4NDvHQVaspSNEUlsaRetUbYwAfFe6onw3sGCh0uKrclikaKujkAG+WOA6SQuFERymIEEY+x3+5UNcW1FPu9eZPFPIrzlkW4zv1loMe1um7Af0Nri/beNXOqdDY5HglkcjwM5a1zgOUgYLgYhoHsUxSmJpBrfS8GmFfwd6GvLAcb6YGmFfwd6Jcx6VdLZlJgtssd2OJ7mtbHaQKva8xs8epIoQbtQAR8xTrhpWhpWlaYVz0rmrTeRrRpWhpmrTCuiuaqiGd0QNBtB6V+cdiGPLMPx7V+V7tNldE90bxRzTQj/jSFZLNBbNbYzWYLTEALheGPaG0GAdUFtOPMqzDAXYMaXHQ0EmnIF8ls5aaOaWnQ4EH2FEUmjJdQ0597iChrs2+/r/xTcuRxttMghprYO1oajML1Dvi9VThk+T/AMNLrppr+uZx4mtFt7PmvYJIyMk0AJOgCp9gXxkF44Nqc+AqaDfwUNkGc40xrhsqozryaYoTbLx2ll/9s3rPSldYrFI5t5scjm77mscW4Z6kCiownNLQK1QDcRvXJO9U9tfILNeNa2djzvbd9b5NN80CRrpDZ3PNGNc456NaXHloFLHkNLBtooDiAQNq8IXqSItNHAtIzggg9IOKIoXONGtc46Ggk+wLOhrRQvKF7lhc00c1zTocCD814UEUxUIQu2wZLt7W5Lue9cddppvUpRcVJBGKlX/ubeQl5z+xqEdzbyEvOf2NQvX2H+OzkvQWTyWpH3QN2/02/wAvUbUtanRunkb4zLO5w0VD4zjxKT3QN2/02/y9JLHbjGJAADrkZjNd4OLTUceC8/O/MtbnbilEjs2dx/JT+eytEVqljH+FPEx7OI662+zla7DpCSZE3VBzzOu1e7Plp7LNJZ6AskINTWrTUE3eI3RgotktBjkZIBUscHAHMS0g4+xZSSsc9jhsx51JKo57SWkfb07yvO2sw2dO41eNaLZbhxO0Jv3bu9WlOJIGSFpq0lpGYgkEchGITG1ZWjeH/wCWia59duHSVDnV2wBdStTVQIHgOBc0PAztJIB5SMfYqzvD31BHv+/0qPILrqe/7TXVhKTbZQSSGkAAkkAXGGg0Cpr0r1ZJzDYXSRm6+SbW3PHjNYGX6NOdtTvhQsr5S1+UyXGsc7xqFxqQAAcThgAMNCMn5VMQcwtbJG+l6N9bpIzEEYtcNI/4VzK3TOdXGtDuqrl40jjXGt/NTLRHPsZ7jaGSxVZeaJTI5pcdrUEbU1494rzqR3bHyP8AtSLjacrtMToooWRMeQXUc97iWmrds44DPvb6j5Mt5hlbIACW1wObbNLd7lQZGCVjq1ApXE7dlb0BwD2muFO6cZGssDRMY7Q6R2xpdqYXMwuZ7xcfZxquOzKVYLaYr1ADejdHjoeKE8qjELGV7XNaAKUr9vqs3EFoAFPv5qr3Pa2tyg+tqfUm6LO5smslzmBrWudUtu1INQ3fVGtMJjLmnxmEtPK2oPzCczapQ6UzbHh10mt8l7qOFKG6XUqKCnIk8shc4ucalxJJ0kmpPtXRa5myYHaTtwPPbyuWkzw7DeTt28/6T3VJbZIpxDE98ccTWhgY4tBq1ri40zkk5zoXDVHtjBKaX5YGufQAVdiL9B+4D5Lm3LbXNaJoGTFguteXOa66MwfdO3A41Dyhb3TSF76VoAABRrWjM1o3gFEsrXB1DWtKDd+vxch7wa347N33BTP/AE7/AOWPsOXS0f8Al0XPv6oUWwZU1tjo3MbLG8gljiRthmc1zcWneXzKGU9dDGNY2OOOt1janF2Li5xxc46VGkZmVrfm0p69KKAQAb9lPdTNSwN+e68MOxZKPJLQ03o8S4YimldsuOcyywxyya89zzI2QFz2iO7dutkdi7bYkb2HElFitpj1ygB1yJ0ZrvB92pHHgvcOUiIXQuaHsJvNrWrH/uYd6u+Mx6SpbM0RaPbQ/afvYoDhm0UvUlu2Hld9uRT9TVkgbI4x2h0h1l9GmFzMLue8XH2JHky3mGVsrQCW1oDmxaW73KjJVvMDrzQDtCzHQ4UrgiCZjA0OGDidt2H3apjeG5tRtP6+FxssYc5jTgHOAJ4iQCnGqDKsrLU9rHvjbEbrGNJa1rWgU2owNc+OeuhI6JwcvtcQ6WzxSyAAa4S4XqCgMjQaPPKsongMLc7NNRf/AEqsIzSK0+/hGqqIC0VADb7GPcBmDnN22HLj0r3NaXRWGARuLNedI6RzSQ4mNwa1t4Y0A3krtlsdLI6R5q5xqT8gBxAUHQpNiytdjMUkbZoq3g1xLS12arHtxbXfH/3W4laZHkXVrQ7r/ou3q2eC5xF1flS7TO6WwNfIS58c+ttecXFjmXi0k4mhxXjU08h9oIJBFllIINCCLlCCMxUXKGVDI1rGsbHGyt2NtaVOcuJxc7jK85LyjrLnOuh4fG6MtJIBa+lcRjvfNTpW6Vrq4ClfTHeguGcDX1TPIttfOJYZnukZrT31eS5zHMAIe1zsRT2YpLZZQ17HOF4Nc1xbpAIJHSMOlTZ8s1jdHHHHC13jXKl7gN5z3Em7xKBDLdc1wAJa4OAIq0lpBo4b4wxCpJIDmitabfu5Ve7AVrRWl0j55nPs1ucXuJLYX34zvm4AasdQb1KYdKqd2mGaicMy8xhvxWaKOXeeC8htRQlkZN0GiUKbTI19KGpv3099u/YrSODufr+/uCv/AHNvIS85/Y1CO5t5CXnP7GoXprD/AB2ck7snktSPugbt/pt/l6risfdA3b/Tb/L1XF5m2+e/mkto813NCEIXKsEKZkiwa9OyMmjSauOhjQXOPFgPaQoab5GtccMU0jw17ngRNjvFri12MjjTENoAK6cFrA0OeM7DarsALhXBRssWBsT262XOjkY2Rhd411wzOoAKgg/Jesi5NEzn3i+7HGZC1gBkcG0F1gOFcVKyhbYprI261sToH0awyFxdHJiS0uxNH728FCyTGS8lszIHtFWuc4sBNQCL29hpzrYtYJhQVBv+1/KuQ3P3j7vXq1vsxadbbMyQEbVzmuYcca4BwNOheci5O1+dsZJaDUkjF1GguIaN9xom2VLY42Z7bRNDNKXN1q4Wue2h25c5gAALcKHFJcnRXpB/ithIBLXuJaA4ZgXDxa6VMjQJW7cLsNuBvoP6Q4APH9KRaHWUtcGstEcgG1vOaQT5xtAW9Ci2GxullZG3O9wA4q5yeIDHoVhtFtfrErbVPBMCwiJrXMkkEmF1wLRUNGNSUjyPbtZtEcpFQx1SN+hqDTjoSiVjBI2uBxupQV20qpcBnCuHT5U8WaxmXWaz+NdE1W3b1aVuU8SvHWiU2yymOR8bvGY4tOjA5xxHOmzMixiUP2RZ9YDr16//AIl0G9d1vxr9MKf9kuyrbdenklpQPcSBv0zCvHSiiZtGXgA1upu+4HaoeLrxQ19lM2FDDHG6fXHvlbfDGENa1h8UucQSXGhNBoUG2iK8NZMl0jEPpeDqmoq3AilDXjTS0xNtTIXNliZIyNsb2SPEfiVo5hOBBB6EqttlEbg0SMkwBJYasBJO1Dv1UFDXjRM2g/xAzbr/AL9Ch4oLsFNstihdZZJXa7fYQ3BzQwl966aFtaCgrjjjmStObGxuwZgZIQ5zmuDDI0PpHfrtTjU7w36hL8mQMfNG2RzWsLhec40bdGJBJ0gUHGQqvZXMAFKj9/FFDh4QN37TG25BayzB4c4zNDHSsNLrWS3rtBStRRtcd9KILt4X7xbv3SA6nESCFZLPqggltD78QjFoBY+UyvwaRRpLDtRSjeRVlzaEg0NMKg1GGg7441a0NjFHR0ph057x+1aTNuLfvX8ftO3WOyCBs1LVQyFlL8VahodXxM2KSm7e/VdrmqL12uatKXqb9M6YSTt2Cxl4XhO4ltReuljQDTPSu+lzW1IGAqaVOAx0neCzmINKAYBQ8i6iZZbsUUWtCPXavjbIb7mkUeDQC60Yii55Lye17ZJJXObFEAXXaX3Fxusa2uAJO+VJ1SNbWEtkikuwMjNx7XkOYDWtN7HArnkiZhimge8R66Glr3YMD4yXAPO8CDSu8tSxunoQOWytLvdSQM/7uu916NjgmjkdCJGPibfLHuDmujGDi0gAhwqCa4JfYYA+WNhrR8jGmmejnNaacdCmsMDbNHM58sT3yROiYyN4eaSUvPcRg0ADDSluTJA2eFxIAErCScAAHtJJO8AFD2jOZnAA7R6qrxeKptaNTrBaoo2ue6GVxaHYXw5pLZGk0pUOGjMQkUjaEjQSPYVZ8h5Uj2TIyV7Wx6+6WOQkXWvDnV22aj2H+NKrEx2zuU/yptDYw0OZtJ9MP7HNXkDaAt2kryhCFxrBCEIQhX/ubeQl5z+xqEdzbyEvOf2NQvYWH+OzkvQ2TyWpH3QN2/02/wAvVcV81V6lJ7RaNcj1u7cDds4g1BdxHSk/g/tXmvfPZSK12SZ8znNaaVSqeCQyOIacVW0KyeD+1ea989lHg/tXmvfPZXNqU/AVl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TvubeQl5z+xqFP1HZEks0b2y3aufeF01FLrRoGhC9RZGlkLWuFDRO7M0tiAK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8" name="AutoShape 8" descr="data:image/jpeg;base64,/9j/4AAQSkZJRgABAQAAAQABAAD/2wCEAAkGBhQSEBUTExQTFBUVGB8aGRYYGBgXFBoXFxkVFxgaFRcZHSYeGhkjGRoaIC8gIycqLCwtFR4xNTAqNSYrLCkBCQoKDgwOGg8PGiwhHyQrLS8yLC81NS00KioxMzQyMS4sLC80LCwsLDUqNDAsLCwvLCwsKSwwLCwsLCwsLCwsLP/AABEIAMABBgMBIgACEQEDEQH/xAAbAAACAwEBAQAAAAAAAAAAAAAABQQGBwMCAf/EAE0QAAEDAQMDDQ8DAgUCBwAAAAEAAgMRBBIhBTFRBhMUIjRBU2Fxc4Gy0gcWFzIzY3KCkZKToaKz00JSsYPCIyRiw9HB8RU1RXSE4fD/xAAaAQACAwEBAAAAAAAAAAAAAAAABQECAwQG/8QANBEAAQMBAwoGAgIDAQEAAAAAAQACAxEEITEFEhMUQVFScZGxMjOBodHwYcE08SJy4SQj/9oADAMBAAIRAxEAPwDV7TabQ+1PiifGxrI2O20ZeSXl43nCni/Ne9i2zh4Pgu/Kiy7vn5mLrTJusGtzqkk4nad652Mzqkk4nad6UbFtnDwfBd+VGxbZw8HwXflTdCvoxvPUq+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VZEtcrnTMlcxzopA0FrS0EFjH5iT+7Sheci+XtfPN+zEhEXh690ReH1PdFl3fPzMXWmTdKLLu+fmYutMm6I8DzPdEWB5nuVytTyGOIzhpI5QCsxbq2tlPK/RH2Vptt8k/wBE/wAFYs3MlGVZXxlmY4jHD0XBb3uaW5pIxWtal7a+ayRySG8516poBme4DAYZgE1SPUVuGL1vuPTxNLMSYWE7h2TCEkxtJ3BCEIW60Qs0yhqxtTZpWtloGyPaBcZgGvcB+nQFpaxrKu6Judk+45KMqyPYxpYSL9iW297mhuaaYrQ9RGVpbRDI6V14tkug0aMLjD+kDfJViVR7m255ed/241bl22NxdA0k1NF02VxdECVDyxaHMs8z2mjmxucDnoQ0kGhwzrOO/W18L9EfZWh6oNyT80/qOWQJXlWWSN7cxxF2wrjt0j2uGaSLk9bq3tYIOug03ixlDxGjarScnW5s0TJWeK8V5NIPGDUdCyjLGSzA9oxuvY17TpDgKjlBqPZpVj7n2WbrzZ3HB22Z6Q8ZvSMeg6VSw2mRkxilJNd+9Uss7myZkhx371fUIQvQpwhZnbtWNrbLI0S0DZHAC4zMHED9OhaYsZyn5ebnX9dyUZVkexjcwkX7Eut73NDc00xWm6kcoPmsrZJHXnFzhWgGAJAwAATlV3UFuJvpO6xViTCzEmFhO4LrgJMbSdwQhCFutkLOcs6tLQLRIIpLsbXXWi6w+LgTUgnEgn2K6aospaxZpJB4wFG+k7at+Zr0LI2t3gCTmA3yd5JcqWhzM1jDQ43JZbpi0hrTTanffrbOG+iPsrRciZR1+zxy4Vc3Gm84YOHQ4FZXlfJjrPM6J2JbTHeIIBqOmo6FbO5xlHCSAnNt28hoHU4gaH1isLBaJGzmKUk1uvvvCyskzxLmPJ3X71dkIQvQpwhCEIQlGRfL2vnm/ZiQjIvl7XzzfsxIWcXh9T3WUPh9T3KLLu+fmYutMm6UWXd8/MxdaZN0R4Hme6IsDzPcrjbfJP8ARP8ABWLNzLabb5J/on+CsWbmSTLGLPX9JdlHFvqtT1Fbhi9b7j08SPUVuGL1vuPTxN7L5DP9R2TGHy28ghCELoWqFjWVd0Tc7J9xy2VY1lXdE3OyfcckuWPA3mleUcG+qu/c23PLzv8Atxq3Ko9zbc8vO/7caty77F/HZyXVZPJb92pfqg3JPzT+o5ZAVr+qDck/NP6jlkBSjLHjbyXDlDxjktHy/kXX7BGWiskTGubpIui83pHzAWeQTljmvYaOaQ4HjGIWw5L8hFzbeqFm2q/I2x7SbooySrmaB+5vQfk4K+UrPQNnb+K/o/fwptsVAJB6/fuxaPkfKTbRCyVv6hiNDhg4dBqpizvUBljW5jA47WXFvFIB/c0U9UaVoia2SfTxB23bzXfZ5dKwHbtQsZyn5ebnX9dy2ZYzlPy83Ov67kuyx4G81x5Rwb6rRNQW4m+k7rFWJV3UFuJvpO6xViTOy+QzkF22fym8ghCF8Jouhbqi90fKNXRwDe/xHcpq1vyve0JPqNydrtrZUbWPbn1fF6bxB6CoGWcoa/aJJd5zsPRGDfpAV37nmTrkDpSMZXYegyoH1XvkvNR/+q2Z2wGvoMEkZ/8Ae0V2Y+gUPuj5O8nOB/odyYubXpve8FWdT2UdYtMcmZtaO9F2BryZ/VWnZeydr9mkj33N2vpDFvzAWPqcosMNoErdt/qFNsaY5Q8bb/ULb0JRqUylr1kjcTVzRcdpvNwqeUUPSm69Cx4e0OG1OGOD2hw2oQhCurJRkXy9r55v2YkIyL5e18837MSFnF4fU91lD4fU9yiy7vn5mLrTJulFl3fPzMXWmTdEeB5nuiLA8z3K423yT/RP8FYs3Mtptvkn+if4KxZuZJMsYs9f0l2UcW+q1PUVuGL1vuPTxI9RW4YvW+49PE3svkM/1HZMYfLbyCEIQuhaoWNZV3RNzsn3HLZVjWVd0Tc7J9xyS5Y8DeaV5Rwb6q79zbc8vO/7catyqPc23PLzv+3Grcu+xfx2cl1WTyW/dqX6oNyT80/qOWQFa/qg3JPzT+o5ZAUoyx428lw5Q8Y5LZcl+Qi5tvVCg6qsjbJs7mgbdu2Zyje6RUezQp2S/IRc23qhSk9LBJHmOwITQtD2Zp2hYkx5BBBIINQd8EYg8oK1zIGVhabOyTCuZw0PGcf9RxEKh6t8jazaL7RtJauGgP8A1jp8bpOhe9Q2WdZtGtuO0mw4g/8ASenxeluhefsbzZbQYn4G74KUWd5gmLHcvgrSljOU/Lzc6/ruWzLGcp+Xm51/XcurLHgbzW+UcG+q0TUFuJvpO6xViVd1Bbib6TusVYkzsvkM5Bdtn8pvIISPVnlHWbI+h20m0b61b1ORt4p4s67oWUr9obEDhE3H030OPI277xWdum0UDjtN3VUtUmZEfzcqzBCXuaxvjOIaOVxoPmtksVlEUbI25mNDR0CizvUFk7XLVfOaJt71nVa35Xj6q0tcWSYc1hkO3sFz5Pjo0v3oWUarcn6za5APFft28j61+q8OgLV1UO6Lk+9EyYZ43XT6L6f3Ae8VvlKLSQEjEX/K1tsedFXdel3c6yjdlfCTg8Xm+k3A9JbT3FoCxnJ1tMMzJR+hwPKMzh0tqOlbJHIHAEGoIqDxHMs8lTZ8RYdnYqlgkqwt3L0hCE2TBKMi+XtfPN+zEhGRfL2vnm/ZiQs4vD6nusofD6nuUWXd8/MxdaZN0osu75+Zi60ybojwPM90RYHme5XK1NrG4aWn+CsUYcByLcFi9ts2tyvjpS44t6GkgfJJssNuYeaX5RHhPP8AS0vUO7/IRev9x6eqp9zu3B0D4t+N1af6X4g+9eVsTOxuDoGEbh7LusxrE3khCELqW6FjOUzWeU6ZXn2vcVr2ULYIonyOzMaT7Bm5TmWMlxOJznPy76RZYcKMbzSrKJH+I5rQu5uylmkOmU/JkYVsSHURZrlijrnfV3Q4mn00T5NLI3NgYDuC7bM3NiaPwl+qDck/NP6jlkBWv6oNyT80/qOWQFJsseNvJL8oeMclsuS/IRc23qhSlFyX5CLm29UKUvQN8ITZuASzVFkgWmzujwveMw6HjN7cx4iVkrgQaGoINNBBH8EFbas51e5H1uYTNG0lz8Ugz+8MeUOSfKtnzmiVuIx5Jdb4ajSD1Vv1L5Y2TZ2vPjt2r/SG/wBIoelZhlPy83Ov67k11G5Z1i0AOO0lo12gH9DugmnI46Eqyn5ebnX9dy4bVaNPZ2E4g0K5JptJG2uIqtE1Bbib6TusVYlXdQW4m+k7rFWJegsvkM5BN7P5TeQXO0ThjHPcaNaCSeICpWNWu1GWR8js73Fx4qmtOQZuhaHq/wAo63ZtbBxlNPVGLv8AoPWWfWCxmWVkYzvcByAnE9AqehJsqyF8jYm7O5++6XW9+c8MGzuV6seVJYgRHI5gOe6aV5VI75LTw8vvK+d4dk/Y74j/APlfe8Oyfsd8R/aUDJ1qaKB/uVAsdoFwI6n4VC75LTw8vvLxPlyd7S18sjmnOCagrQO8Oyfsd8R/aR3h2T9jviP7Sk5PtZuL/co1S0cXufhZitM1C5R1yyBp8aI3DyDFv0kD1SqdquyK2zThrARG5oLaknEYOFTicaH1lJ1BZR1u1XDmlFPWbVzfleHSFhYy6zWrRu5fCzs5MM+a7ktKQhC9QnqUZF8va+eb9mJCMi+XtfPN+zEhZxeH1PdZQ+H1Pcosu75+Zi60ybpRZd3z8zF1pk3RHgeZ7oiwPM9yhZ7q/wAjlkonaNrJQO4ngUFeUAdLeNaEuVqsrZGOY8BzXChB/wD3zWVqs4njLOnNVnhErM1ZHkbKz7NMJGY0wc3ec05wdGmukBadknVFDaALjwHb7HUDx0b/ACioVIy5qIlhJdEDLHxYyN5W/q5R7Aq05uNDnGcHODxhIIp57Ccx7bvuBSmOaSzHNcLvuC29cbVbWRNvSPawaXED+VjrbbIBQSSAaA5wH8ri91TUmp0nE+0rqdlgUuZ7roOUbrm+6suq7VXsj/CirrQNSTgXkZsN5oz45zookmS8mutEzYm53HE/taPGd0D50G+u+StT81oI1thu/vdgz27/AEVWj6ntTrLKyg2z3eM8ihPEBvNGhc8MEttl0kmH24LCOKS0vz34fbgmcEIY1rWigaAANAAoF7QhemwTxL9UG5J+af1HLICtf1Qbkn5p/UKyEsOg+xedyx428knyh4xyWyZL8hFzbeqFKUbJnkIvQb1QpK9A3whNm4BCg5ayWLRA+I4XhgdDhi0+35VU5CHNDgWnAqXNDhQrE5oS1xa4Uc0kEaCMCF8c4kkk1JxJOck56q3d0DIt2QWhowftX0/cBgekCnqjSqjcOg+xeNtEDoZCwrzcsZjeWlaXqC3E30ndYqxKvagx/km+k7rFN8p20QwvlONxpNNJ3h0mg6V6uzECBpPCOyewECFpO5Z1q4yjrtrc0HaxC4NF7O8+3D1VM7nmTr07pSMI20HpPww5Gg+8qs+8SS6pJNSaZycSfatP1GZO1qyMqKOk259al2vqhqR2NptFqMjtl/wllmBmnzzz+E9QhC9KnaEIQhCrHdAyffswkAxidXjuu2rvndPqrOoZixzXtwc0hw5Wmo+YWz2qziRjmOxa9paeQihWN2iyOje5jgascWnA52mleRedyrEWyCQbe4Sa3x0eHjatisVrEsbJG5ntDh0iq7qqdz233oHRHPG6o9F9T1r3yVrTyzy6WNr96aQv0jA5KMi+XtfPN+zEhGRfL2vnm/ZiQrReH1PdEPh9T3KLLu+fmYutMm6rdoyzFZ7fKZX3L0UdMHGtHS18UHSFI79bHw30SdlYNtETKhzgDU7RvWccrGggkC8908QkffrY+G+iTso79bHw30SdlX1qDjb1C000fEOqeKPasnxyYSRsf6TQ7+QlffrY+G+iTso79bHw30SdlQbTZzcXt6hQZYjcXDqFIOpey8BF7oXaz5Cs7DVkMTTpDG19tKqD362Phvok7KO/Wx8N9EnZVBLZReHN6hUDoBgW+yeISPv1sfDfRJ2Ud+tj4b6JOytNag429Qt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uuRfL2vnm/ZiQuOpm1tlktUjDea6UUNCK0ijGY45whXhILKj891EJq2o3nuVUe6Bu3+m3+XquKx90Ddv9Nv8AL1XF5K2+e/mkVo813NCEIXKsEIQhCEIXWxwa5LHHWl97WV0X3BteiqlWPJeuWoQXqVkcy9T9pdjSvErtjc6lNpp6qwaTgoCEFN8tZA1iJkjX3w4C9hQsc5oe0HE1BFceJDY3PaXNFwxQGkgkbEoQpeVrDrMzo63rt3GlPGY12bpp0KRZsmRusz5jI8OjIBaGAiribm2vZsBXDCu+pETi4t2ivtipzDUt3V9ksQpOTLK2SZkbnXA9129StCcG4YZ3UHSulhyU6S0CA7U3iHHOGhlbx6KH5KGxudSgxNPVQGk0pyUJCJXAVIqQK0rgSN6o3sE7t2SbNDI6N9okDm0rSKoxaHDG9oIUsic4Eil35AQ1tUkQvjjQEqwyamotfNnbO7Xt4Ojowm5fpeDjTDfopjhdJ4ftVLWF2Cr6F8Tc5LhjazX5XtfIwPDWR3g1rq3bxJFThmCqyMvw+FDWlyUoXS0xta8hr77RmdQtqNNDiORThk6PYuv64+9f1u5cFL92/wCNe8Wm/ToQ2NziQNiA0mqWoXexRxl1JXuY2mdrb5rhQUqMKVx4kztuSLPG1hM8hMjL7RrWcGoFdthiFZsLnNzhTqFLWFwqO6SoUrJdjbLKI3PuXsGmlRf/AEh2OAJwrpIXSPJREcskhMYjNwClS6X9gx3hiTo0qGxOcKgXX+ygNJFVBQhCzVUIQhCEIQhCFf8AubeQl5z+xqEdzbyEvOf2NQvYWH+OzkvQ2TyWpH3QN2/02/y9VxWPugbt/pt/l6r0cLnGjWucc9ACTTThvLzVsFbQ/mks/mu5ryhfWsJBIBIGcgVA5dCGtJNACScwGJJ4guSiwXxC7OsMgBJjkAGcljgAOM0XJjCTQAknMAKk8gCktIuIU0XfJ0oZPE92AbIxxPE17SfkFYrFkeSK3G0PAEDXvk12824WG8W3ccSagUVYlgc3BzXNP+oEH5rwyIkgNBJOYAVNeIBdEUujoC2tDUbL1djs03jbVfCVarbaG7IEMh/wp7PGxx/a67WN/K13yJVbnsr2eOx7K5rzXNryVC5xxEmjQSdAFTpOAURSuiq2mNP69aoa4tup9/6muqwUtko0XB7I4wpNgsTzk6chpIc5jhmxbGXXzn3khjjJ8UE0FcBWgGc4b3GvBaM9AgTDSOeRjX3U5/8AkXUxr7r0Cc4NDvHQVaspSNEUlsaRetUbYwAfFe6onw3sGCh0uKrclikaKujkAG+WOA6SQuFERymIEEY+x3+5UNcW1FPu9eZPFPIrzlkW4zv1loMe1um7Af0Nri/beNXOqdDY5HglkcjwM5a1zgOUgYLgYhoHsUxSmJpBrfS8GmFfwd6GvLAcb6YGmFfwd6Jcx6VdLZlJgtssd2OJ7mtbHaQKva8xs8epIoQbtQAR8xTrhpWhpWlaYVz0rmrTeRrRpWhpmrTCuiuaqiGd0QNBtB6V+cdiGPLMPx7V+V7tNldE90bxRzTQj/jSFZLNBbNbYzWYLTEALheGPaG0GAdUFtOPMqzDAXYMaXHQ0EmnIF8ls5aaOaWnQ4EH2FEUmjJdQ0597iChrs2+/r/xTcuRxttMghprYO1oajML1Dvi9VThk+T/AMNLrppr+uZx4mtFt7PmvYJIyMk0AJOgCp9gXxkF44Nqc+AqaDfwUNkGc40xrhsqozryaYoTbLx2ll/9s3rPSldYrFI5t5scjm77mscW4Z6kCiownNLQK1QDcRvXJO9U9tfILNeNa2djzvbd9b5NN80CRrpDZ3PNGNc456NaXHloFLHkNLBtooDiAQNq8IXqSItNHAtIzggg9IOKIoXONGtc46Ggk+wLOhrRQvKF7lhc00c1zTocCD814UEUxUIQu2wZLt7W5Lue9cddppvUpRcVJBGKlX/ubeQl5z+xqEdzbyEvOf2NQvX2H+OzkvQWTyWpH3QN2/02/wAvUbUtanRunkb4zLO5w0VD4zjxKT3QN2/02/y9JLHbjGJAADrkZjNd4OLTUceC8/O/MtbnbilEjs2dx/JT+eytEVqljH+FPEx7OI662+zla7DpCSZE3VBzzOu1e7Plp7LNJZ6AskINTWrTUE3eI3RgotktBjkZIBUscHAHMS0g4+xZSSsc9jhsx51JKo57SWkfb07yvO2sw2dO41eNaLZbhxO0Jv3bu9WlOJIGSFpq0lpGYgkEchGITG1ZWjeH/wCWia59duHSVDnV2wBdStTVQIHgOBc0PAztJIB5SMfYqzvD31BHv+/0qPILrqe/7TXVhKTbZQSSGkAAkkAXGGg0Cpr0r1ZJzDYXSRm6+SbW3PHjNYGX6NOdtTvhQsr5S1+UyXGsc7xqFxqQAAcThgAMNCMn5VMQcwtbJG+l6N9bpIzEEYtcNI/4VzK3TOdXGtDuqrl40jjXGt/NTLRHPsZ7jaGSxVZeaJTI5pcdrUEbU1494rzqR3bHyP8AtSLjacrtMToooWRMeQXUc97iWmrds44DPvb6j5Mt5hlbIACW1wObbNLd7lQZGCVjq1ApXE7dlb0BwD2muFO6cZGssDRMY7Q6R2xpdqYXMwuZ7xcfZxquOzKVYLaYr1ADejdHjoeKE8qjELGV7XNaAKUr9vqs3EFoAFPv5qr3Pa2tyg+tqfUm6LO5smslzmBrWudUtu1INQ3fVGtMJjLmnxmEtPK2oPzCczapQ6UzbHh10mt8l7qOFKG6XUqKCnIk8shc4ucalxJJ0kmpPtXRa5myYHaTtwPPbyuWkzw7DeTt28/6T3VJbZIpxDE98ccTWhgY4tBq1ri40zkk5zoXDVHtjBKaX5YGufQAVdiL9B+4D5Lm3LbXNaJoGTFguteXOa66MwfdO3A41Dyhb3TSF76VoAABRrWjM1o3gFEsrXB1DWtKDd+vxch7wa347N33BTP/AE7/AOWPsOXS0f8Al0XPv6oUWwZU1tjo3MbLG8gljiRthmc1zcWneXzKGU9dDGNY2OOOt1janF2Li5xxc46VGkZmVrfm0p69KKAQAb9lPdTNSwN+e68MOxZKPJLQ03o8S4YimldsuOcyywxyya89zzI2QFz2iO7dutkdi7bYkb2HElFitpj1ygB1yJ0ZrvB92pHHgvcOUiIXQuaHsJvNrWrH/uYd6u+Mx6SpbM0RaPbQ/afvYoDhm0UvUlu2Hld9uRT9TVkgbI4x2h0h1l9GmFzMLue8XH2JHky3mGVsrQCW1oDmxaW73KjJVvMDrzQDtCzHQ4UrgiCZjA0OGDidt2H3apjeG5tRtP6+FxssYc5jTgHOAJ4iQCnGqDKsrLU9rHvjbEbrGNJa1rWgU2owNc+OeuhI6JwcvtcQ6WzxSyAAa4S4XqCgMjQaPPKsongMLc7NNRf/AEqsIzSK0+/hGqqIC0VADb7GPcBmDnN22HLj0r3NaXRWGARuLNedI6RzSQ4mNwa1t4Y0A3krtlsdLI6R5q5xqT8gBxAUHQpNiytdjMUkbZoq3g1xLS12arHtxbXfH/3W4laZHkXVrQ7r/ou3q2eC5xF1flS7TO6WwNfIS58c+ttecXFjmXi0k4mhxXjU08h9oIJBFllIINCCLlCCMxUXKGVDI1rGsbHGyt2NtaVOcuJxc7jK85LyjrLnOuh4fG6MtJIBa+lcRjvfNTpW6Vrq4ClfTHeguGcDX1TPIttfOJYZnukZrT31eS5zHMAIe1zsRT2YpLZZQ17HOF4Nc1xbpAIJHSMOlTZ8s1jdHHHHC13jXKl7gN5z3Em7xKBDLdc1wAJa4OAIq0lpBo4b4wxCpJIDmitabfu5Ve7AVrRWl0j55nPs1ucXuJLYX34zvm4AasdQb1KYdKqd2mGaicMy8xhvxWaKOXeeC8htRQlkZN0GiUKbTI19KGpv3099u/YrSODufr+/uCv/AHNvIS85/Y1CO5t5CXnP7GoXprD/AB2ck7snktSPugbt/pt/l6risfdA3b/Tb/L1XF5m2+e/mkto813NCEIXKsEKZkiwa9OyMmjSauOhjQXOPFgPaQoab5GtccMU0jw17ngRNjvFri12MjjTENoAK6cFrA0OeM7DarsALhXBRssWBsT262XOjkY2Rhd411wzOoAKgg/Jesi5NEzn3i+7HGZC1gBkcG0F1gOFcVKyhbYprI261sToH0awyFxdHJiS0uxNH728FCyTGS8lszIHtFWuc4sBNQCL29hpzrYtYJhQVBv+1/KuQ3P3j7vXq1vsxadbbMyQEbVzmuYcca4BwNOheci5O1+dsZJaDUkjF1GguIaN9xom2VLY42Z7bRNDNKXN1q4Wue2h25c5gAALcKHFJcnRXpB/ithIBLXuJaA4ZgXDxa6VMjQJW7cLsNuBvoP6Q4APH9KRaHWUtcGstEcgG1vOaQT5xtAW9Ci2GxullZG3O9wA4q5yeIDHoVhtFtfrErbVPBMCwiJrXMkkEmF1wLRUNGNSUjyPbtZtEcpFQx1SN+hqDTjoSiVjBI2uBxupQV20qpcBnCuHT5U8WaxmXWaz+NdE1W3b1aVuU8SvHWiU2yymOR8bvGY4tOjA5xxHOmzMixiUP2RZ9YDr16//AIl0G9d1vxr9MKf9kuyrbdenklpQPcSBv0zCvHSiiZtGXgA1upu+4HaoeLrxQ19lM2FDDHG6fXHvlbfDGENa1h8UucQSXGhNBoUG2iK8NZMl0jEPpeDqmoq3AilDXjTS0xNtTIXNliZIyNsb2SPEfiVo5hOBBB6EqttlEbg0SMkwBJYasBJO1Dv1UFDXjRM2g/xAzbr/AL9Ch4oLsFNstihdZZJXa7fYQ3BzQwl966aFtaCgrjjjmStObGxuwZgZIQ5zmuDDI0PpHfrtTjU7w36hL8mQMfNG2RzWsLhec40bdGJBJ0gUHGQqvZXMAFKj9/FFDh4QN37TG25BayzB4c4zNDHSsNLrWS3rtBStRRtcd9KILt4X7xbv3SA6nESCFZLPqggltD78QjFoBY+UyvwaRRpLDtRSjeRVlzaEg0NMKg1GGg7441a0NjFHR0ph057x+1aTNuLfvX8ftO3WOyCBs1LVQyFlL8VahodXxM2KSm7e/VdrmqL12uatKXqb9M6YSTt2Cxl4XhO4ltReuljQDTPSu+lzW1IGAqaVOAx0neCzmINKAYBQ8i6iZZbsUUWtCPXavjbIb7mkUeDQC60Yii55Lye17ZJJXObFEAXXaX3Fxusa2uAJO+VJ1SNbWEtkikuwMjNx7XkOYDWtN7HArnkiZhimge8R66Glr3YMD4yXAPO8CDSu8tSxunoQOWytLvdSQM/7uu916NjgmjkdCJGPibfLHuDmujGDi0gAhwqCa4JfYYA+WNhrR8jGmmejnNaacdCmsMDbNHM58sT3yROiYyN4eaSUvPcRg0ADDSluTJA2eFxIAErCScAAHtJJO8AFD2jOZnAA7R6qrxeKptaNTrBaoo2ue6GVxaHYXw5pLZGk0pUOGjMQkUjaEjQSPYVZ8h5Uj2TIyV7Wx6+6WOQkXWvDnV22aj2H+NKrEx2zuU/yptDYw0OZtJ9MP7HNXkDaAt2kryhCFxrBCEIQhX/ubeQl5z+xqEdzbyEvOf2NQvYWH+OzkvQ2TyWpH3QN2/02/wAvVcV81V6lJ7RaNcj1u7cDds4g1BdxHSk/g/tXmvfPZSK12SZ8znNaaVSqeCQyOIacVW0KyeD+1ea989lHg/tXmvfPZXNqU/AVl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TvubeQl5z+xqFP1HZEks0b2y3aufeF01FLrRoGhC9RZGlkLWuFDRO7M0tiAK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30" name="AutoShape 10" descr="data:image/jpeg;base64,/9j/4AAQSkZJRgABAQAAAQABAAD/2wCEAAkGBhQSEBUTExQTFBUVGB8aGRYYGBgXFBoXFxkVFxgaFRcZHSYeGhkjGRoaIC8gIycqLCwtFR4xNTAqNSYrLCkBCQoKDgwOGg8PGiwhHyQrLS8yLC81NS00KioxMzQyMS4sLC80LCwsLDUqNDAsLCwvLCwsKSwwLCwsLCwsLCwsLP/AABEIAMABBgMBIgACEQEDEQH/xAAbAAACAwEBAQAAAAAAAAAAAAAABQQGBwMCAf/EAE0QAAEDAQMDDQ8DAgUCBwAAAAEAAgMRBBIhBTFRBhMUIjRBU2Fxc4Gy0gcWFzIzY3KCkZKToaKz00JSsYPCIyRiw9HB8RU1RXSE4fD/xAAaAQACAwEBAAAAAAAAAAAAAAAABQECAwQG/8QANBEAAQMBAwoGAgIDAQEAAAAAAQACAxEEITEFEhMUQVFScZGxMjOBodHwYcE08SJy4SQj/9oADAMBAAIRAxEAPwDV7TabQ+1PiifGxrI2O20ZeSXl43nCni/Ne9i2zh4Pgu/Kiy7vn5mLrTJusGtzqkk4nad652Mzqkk4nad6UbFtnDwfBd+VGxbZw8HwXflTdCvoxvPUq+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UbFtnDwfBd+VGxbZw8HwXflTdCNGN56lGiG89T8pRsW2cPB8F35UbFtnDwfBd+VN0I0Y3nqUaIbz1PylGxbZw8HwXflRsW2cPB8F35U3QjRjeepRohvPU/KVZEtcrnTMlcxzopA0FrS0EFjH5iT+7Sheci+XtfPN+zEhEXh690ReH1PdFl3fPzMXWmTdKLLu+fmYutMm6I8DzPdEWB5nuVytTyGOIzhpI5QCsxbq2tlPK/RH2Vptt8k/wBE/wAFYs3MlGVZXxlmY4jHD0XBb3uaW5pIxWtal7a+ayRySG8516poBme4DAYZgE1SPUVuGL1vuPTxNLMSYWE7h2TCEkxtJ3BCEIW60Qs0yhqxtTZpWtloGyPaBcZgGvcB+nQFpaxrKu6Judk+45KMqyPYxpYSL9iW297mhuaaYrQ9RGVpbRDI6V14tkug0aMLjD+kDfJViVR7m255ed/241bl22NxdA0k1NF02VxdECVDyxaHMs8z2mjmxucDnoQ0kGhwzrOO/W18L9EfZWh6oNyT80/qOWQJXlWWSN7cxxF2wrjt0j2uGaSLk9bq3tYIOug03ixlDxGjarScnW5s0TJWeK8V5NIPGDUdCyjLGSzA9oxuvY17TpDgKjlBqPZpVj7n2WbrzZ3HB22Z6Q8ZvSMeg6VSw2mRkxilJNd+9Uss7myZkhx371fUIQvQpwhZnbtWNrbLI0S0DZHAC4zMHED9OhaYsZyn5ebnX9dyUZVkexjcwkX7Eut73NDc00xWm6kcoPmsrZJHXnFzhWgGAJAwAATlV3UFuJvpO6xViTCzEmFhO4LrgJMbSdwQhCFutkLOcs6tLQLRIIpLsbXXWi6w+LgTUgnEgn2K6aospaxZpJB4wFG+k7at+Zr0LI2t3gCTmA3yd5JcqWhzM1jDQ43JZbpi0hrTTanffrbOG+iPsrRciZR1+zxy4Vc3Gm84YOHQ4FZXlfJjrPM6J2JbTHeIIBqOmo6FbO5xlHCSAnNt28hoHU4gaH1isLBaJGzmKUk1uvvvCyskzxLmPJ3X71dkIQvQpwhCEIQlGRfL2vnm/ZiQjIvl7XzzfsxIWcXh9T3WUPh9T3KLLu+fmYutMm6UWXd8/MxdaZN0R4Hme6IsDzPcrjbfJP8ARP8ABWLNzLabb5J/on+CsWbmSTLGLPX9JdlHFvqtT1Fbhi9b7j08SPUVuGL1vuPTxN7L5DP9R2TGHy28ghCELoWqFjWVd0Tc7J9xy2VY1lXdE3OyfcckuWPA3mleUcG+qu/c23PLzv8Atxq3Ko9zbc8vO/7caty77F/HZyXVZPJb92pfqg3JPzT+o5ZAVr+qDck/NP6jlkBSjLHjbyXDlDxjktHy/kXX7BGWiskTGubpIui83pHzAWeQTljmvYaOaQ4HjGIWw5L8hFzbeqFm2q/I2x7SbooySrmaB+5vQfk4K+UrPQNnb+K/o/fwptsVAJB6/fuxaPkfKTbRCyVv6hiNDhg4dBqpizvUBljW5jA47WXFvFIB/c0U9UaVoia2SfTxB23bzXfZ5dKwHbtQsZyn5ebnX9dy2ZYzlPy83Ov67kuyx4G81x5Rwb6rRNQW4m+k7rFWJV3UFuJvpO6xViTOy+QzkF22fym8ghCF8Jouhbqi90fKNXRwDe/xHcpq1vyve0JPqNydrtrZUbWPbn1fF6bxB6CoGWcoa/aJJd5zsPRGDfpAV37nmTrkDpSMZXYegyoH1XvkvNR/+q2Z2wGvoMEkZ/8Ae0V2Y+gUPuj5O8nOB/odyYubXpve8FWdT2UdYtMcmZtaO9F2BryZ/VWnZeydr9mkj33N2vpDFvzAWPqcosMNoErdt/qFNsaY5Q8bb/ULb0JRqUylr1kjcTVzRcdpvNwqeUUPSm69Cx4e0OG1OGOD2hw2oQhCurJRkXy9r55v2YkIyL5e18837MSFnF4fU91lD4fU9yiy7vn5mLrTJulFl3fPzMXWmTdEeB5nuiLA8z3K423yT/RP8FYs3Mtptvkn+if4KxZuZJMsYs9f0l2UcW+q1PUVuGL1vuPTxI9RW4YvW+49PE3svkM/1HZMYfLbyCEIQuhaoWNZV3RNzsn3HLZVjWVd0Tc7J9xyS5Y8DeaV5Rwb6q79zbc8vO/7catyqPc23PLzv+3Grcu+xfx2cl1WTyW/dqX6oNyT80/qOWQFa/qg3JPzT+o5ZAUoyx428lw5Q8Y5LZcl+Qi5tvVCg6qsjbJs7mgbdu2Zyje6RUezQp2S/IRc23qhSk9LBJHmOwITQtD2Zp2hYkx5BBBIINQd8EYg8oK1zIGVhabOyTCuZw0PGcf9RxEKh6t8jazaL7RtJauGgP8A1jp8bpOhe9Q2WdZtGtuO0mw4g/8ASenxeluhefsbzZbQYn4G74KUWd5gmLHcvgrSljOU/Lzc6/ruWzLGcp+Xm51/XcurLHgbzW+UcG+q0TUFuJvpO6xViVd1Bbib6TusVYkzsvkM5Bdtn8pvIISPVnlHWbI+h20m0b61b1ORt4p4s67oWUr9obEDhE3H030OPI277xWdum0UDjtN3VUtUmZEfzcqzBCXuaxvjOIaOVxoPmtksVlEUbI25mNDR0CizvUFk7XLVfOaJt71nVa35Xj6q0tcWSYc1hkO3sFz5Pjo0v3oWUarcn6za5APFft28j61+q8OgLV1UO6Lk+9EyYZ43XT6L6f3Ae8VvlKLSQEjEX/K1tsedFXdel3c6yjdlfCTg8Xm+k3A9JbT3FoCxnJ1tMMzJR+hwPKMzh0tqOlbJHIHAEGoIqDxHMs8lTZ8RYdnYqlgkqwt3L0hCE2TBKMi+XtfPN+zEhGRfL2vnm/ZiQs4vD6nusofD6nuUWXd8/MxdaZN0osu75+Zi60ybojwPM90RYHme5XK1NrG4aWn+CsUYcByLcFi9ts2tyvjpS44t6GkgfJJssNuYeaX5RHhPP8AS0vUO7/IRev9x6eqp9zu3B0D4t+N1af6X4g+9eVsTOxuDoGEbh7LusxrE3khCELqW6FjOUzWeU6ZXn2vcVr2ULYIonyOzMaT7Bm5TmWMlxOJznPy76RZYcKMbzSrKJH+I5rQu5uylmkOmU/JkYVsSHURZrlijrnfV3Q4mn00T5NLI3NgYDuC7bM3NiaPwl+qDck/NP6jlkBWv6oNyT80/qOWQFJsseNvJL8oeMclsuS/IRc23qhSlFyX5CLm29UKUvQN8ITZuASzVFkgWmzujwveMw6HjN7cx4iVkrgQaGoINNBBH8EFbas51e5H1uYTNG0lz8Ugz+8MeUOSfKtnzmiVuIx5Jdb4ajSD1Vv1L5Y2TZ2vPjt2r/SG/wBIoelZhlPy83Ov67k11G5Z1i0AOO0lo12gH9DugmnI46Eqyn5ebnX9dy4bVaNPZ2E4g0K5JptJG2uIqtE1Bbib6TusVYlXdQW4m+k7rFWJegsvkM5BN7P5TeQXO0ThjHPcaNaCSeICpWNWu1GWR8js73Fx4qmtOQZuhaHq/wAo63ZtbBxlNPVGLv8AoPWWfWCxmWVkYzvcByAnE9AqehJsqyF8jYm7O5++6XW9+c8MGzuV6seVJYgRHI5gOe6aV5VI75LTw8vvK+d4dk/Y74j/APlfe8Oyfsd8R/aUDJ1qaKB/uVAsdoFwI6n4VC75LTw8vvLxPlyd7S18sjmnOCagrQO8Oyfsd8R/aR3h2T9jviP7Sk5PtZuL/co1S0cXufhZitM1C5R1yyBp8aI3DyDFv0kD1SqdquyK2zThrARG5oLaknEYOFTicaH1lJ1BZR1u1XDmlFPWbVzfleHSFhYy6zWrRu5fCzs5MM+a7ktKQhC9QnqUZF8va+eb9mJCMi+XtfPN+zEhZxeH1PdZQ+H1Pcosu75+Zi60ybpRZd3z8zF1pk3RHgeZ7oiwPM9yhZ7q/wAjlkonaNrJQO4ngUFeUAdLeNaEuVqsrZGOY8BzXChB/wD3zWVqs4njLOnNVnhErM1ZHkbKz7NMJGY0wc3ec05wdGmukBadknVFDaALjwHb7HUDx0b/ACioVIy5qIlhJdEDLHxYyN5W/q5R7Aq05uNDnGcHODxhIIp57Ccx7bvuBSmOaSzHNcLvuC29cbVbWRNvSPawaXED+VjrbbIBQSSAaA5wH8ri91TUmp0nE+0rqdlgUuZ7roOUbrm+6suq7VXsj/CirrQNSTgXkZsN5oz45zookmS8mutEzYm53HE/taPGd0D50G+u+StT81oI1thu/vdgz27/AEVWj6ntTrLKyg2z3eM8ihPEBvNGhc8MEttl0kmH24LCOKS0vz34fbgmcEIY1rWigaAANAAoF7QhemwTxL9UG5J+af1HLICtf1Qbkn5p/UKyEsOg+xedyx428knyh4xyWyZL8hFzbeqFKUbJnkIvQb1QpK9A3whNm4BCg5ayWLRA+I4XhgdDhi0+35VU5CHNDgWnAqXNDhQrE5oS1xa4Uc0kEaCMCF8c4kkk1JxJOck56q3d0DIt2QWhowftX0/cBgekCnqjSqjcOg+xeNtEDoZCwrzcsZjeWlaXqC3E30ndYqxKvagx/km+k7rFN8p20QwvlONxpNNJ3h0mg6V6uzECBpPCOyewECFpO5Z1q4yjrtrc0HaxC4NF7O8+3D1VM7nmTr07pSMI20HpPww5Gg+8qs+8SS6pJNSaZycSfatP1GZO1qyMqKOk259al2vqhqR2NptFqMjtl/wllmBmnzzz+E9QhC9KnaEIQhCrHdAyffswkAxidXjuu2rvndPqrOoZixzXtwc0hw5Wmo+YWz2qziRjmOxa9paeQihWN2iyOje5jgascWnA52mleRedyrEWyCQbe4Sa3x0eHjatisVrEsbJG5ntDh0iq7qqdz233oHRHPG6o9F9T1r3yVrTyzy6WNr96aQv0jA5KMi+XtfPN+zEhGRfL2vnm/ZiQrReH1PdEPh9T3KLLu+fmYutMm6rdoyzFZ7fKZX3L0UdMHGtHS18UHSFI79bHw30SdlYNtETKhzgDU7RvWccrGggkC8908QkffrY+G+iTso79bHw30SdlX1qDjb1C000fEOqeKPasnxyYSRsf6TQ7+QlffrY+G+iTso79bHw30SdlQbTZzcXt6hQZYjcXDqFIOpey8BF7oXaz5Cs7DVkMTTpDG19tKqD362Phvok7KO/Wx8N9EnZVBLZReHN6hUDoBgW+yeISPv1sfDfRJ2Ud+tj4b6JOytNag429Qt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niEj79bHw30SdlHfrY+G+iTso1qDjb1CNNHxDquuRfL2vnm/ZiQuOpm1tlktUjDea6UUNCK0ijGY45whXhILKj891EJq2o3nuVUe6Bu3+m3+XquKx90Ddv9Nv8AL1XF5K2+e/mkVo813NCEIXKsEIQhCEIXWxwa5LHHWl97WV0X3BteiqlWPJeuWoQXqVkcy9T9pdjSvErtjc6lNpp6qwaTgoCEFN8tZA1iJkjX3w4C9hQsc5oe0HE1BFceJDY3PaXNFwxQGkgkbEoQpeVrDrMzo63rt3GlPGY12bpp0KRZsmRusz5jI8OjIBaGAiribm2vZsBXDCu+pETi4t2ivtipzDUt3V9ksQpOTLK2SZkbnXA9129StCcG4YZ3UHSulhyU6S0CA7U3iHHOGhlbx6KH5KGxudSgxNPVQGk0pyUJCJXAVIqQK0rgSN6o3sE7t2SbNDI6N9okDm0rSKoxaHDG9oIUsic4Eil35AQ1tUkQvjjQEqwyamotfNnbO7Xt4Ojowm5fpeDjTDfopjhdJ4ftVLWF2Cr6F8Tc5LhjazX5XtfIwPDWR3g1rq3bxJFThmCqyMvw+FDWlyUoXS0xta8hr77RmdQtqNNDiORThk6PYuv64+9f1u5cFL92/wCNe8Wm/ToQ2NziQNiA0mqWoXexRxl1JXuY2mdrb5rhQUqMKVx4kztuSLPG1hM8hMjL7RrWcGoFdthiFZsLnNzhTqFLWFwqO6SoUrJdjbLKI3PuXsGmlRf/AEh2OAJwrpIXSPJREcskhMYjNwClS6X9gx3hiTo0qGxOcKgXX+ygNJFVBQhCzVUIQhCEIQhCFf8AubeQl5z+xqEdzbyEvOf2NQvYWH+OzkvQ2TyWpH3QN2/02/y9VxWPugbt/pt/l6r0cLnGjWucc9ACTTThvLzVsFbQ/mks/mu5ryhfWsJBIBIGcgVA5dCGtJNACScwGJJ4guSiwXxC7OsMgBJjkAGcljgAOM0XJjCTQAknMAKk8gCktIuIU0XfJ0oZPE92AbIxxPE17SfkFYrFkeSK3G0PAEDXvk12824WG8W3ccSagUVYlgc3BzXNP+oEH5rwyIkgNBJOYAVNeIBdEUujoC2tDUbL1djs03jbVfCVarbaG7IEMh/wp7PGxx/a67WN/K13yJVbnsr2eOx7K5rzXNryVC5xxEmjQSdAFTpOAURSuiq2mNP69aoa4tup9/6muqwUtko0XB7I4wpNgsTzk6chpIc5jhmxbGXXzn3khjjJ8UE0FcBWgGc4b3GvBaM9AgTDSOeRjX3U5/8AkXUxr7r0Cc4NDvHQVaspSNEUlsaRetUbYwAfFe6onw3sGCh0uKrclikaKujkAG+WOA6SQuFERymIEEY+x3+5UNcW1FPu9eZPFPIrzlkW4zv1loMe1um7Af0Nri/beNXOqdDY5HglkcjwM5a1zgOUgYLgYhoHsUxSmJpBrfS8GmFfwd6GvLAcb6YGmFfwd6Jcx6VdLZlJgtssd2OJ7mtbHaQKva8xs8epIoQbtQAR8xTrhpWhpWlaYVz0rmrTeRrRpWhpmrTCuiuaqiGd0QNBtB6V+cdiGPLMPx7V+V7tNldE90bxRzTQj/jSFZLNBbNbYzWYLTEALheGPaG0GAdUFtOPMqzDAXYMaXHQ0EmnIF8ls5aaOaWnQ4EH2FEUmjJdQ0597iChrs2+/r/xTcuRxttMghprYO1oajML1Dvi9VThk+T/AMNLrppr+uZx4mtFt7PmvYJIyMk0AJOgCp9gXxkF44Nqc+AqaDfwUNkGc40xrhsqozryaYoTbLx2ll/9s3rPSldYrFI5t5scjm77mscW4Z6kCiownNLQK1QDcRvXJO9U9tfILNeNa2djzvbd9b5NN80CRrpDZ3PNGNc456NaXHloFLHkNLBtooDiAQNq8IXqSItNHAtIzggg9IOKIoXONGtc46Ggk+wLOhrRQvKF7lhc00c1zTocCD814UEUxUIQu2wZLt7W5Lue9cddppvUpRcVJBGKlX/ubeQl5z+xqEdzbyEvOf2NQvX2H+OzkvQWTyWpH3QN2/02/wAvUbUtanRunkb4zLO5w0VD4zjxKT3QN2/02/y9JLHbjGJAADrkZjNd4OLTUceC8/O/MtbnbilEjs2dx/JT+eytEVqljH+FPEx7OI662+zla7DpCSZE3VBzzOu1e7Plp7LNJZ6AskINTWrTUE3eI3RgotktBjkZIBUscHAHMS0g4+xZSSsc9jhsx51JKo57SWkfb07yvO2sw2dO41eNaLZbhxO0Jv3bu9WlOJIGSFpq0lpGYgkEchGITG1ZWjeH/wCWia59duHSVDnV2wBdStTVQIHgOBc0PAztJIB5SMfYqzvD31BHv+/0qPILrqe/7TXVhKTbZQSSGkAAkkAXGGg0Cpr0r1ZJzDYXSRm6+SbW3PHjNYGX6NOdtTvhQsr5S1+UyXGsc7xqFxqQAAcThgAMNCMn5VMQcwtbJG+l6N9bpIzEEYtcNI/4VzK3TOdXGtDuqrl40jjXGt/NTLRHPsZ7jaGSxVZeaJTI5pcdrUEbU1494rzqR3bHyP8AtSLjacrtMToooWRMeQXUc97iWmrds44DPvb6j5Mt5hlbIACW1wObbNLd7lQZGCVjq1ApXE7dlb0BwD2muFO6cZGssDRMY7Q6R2xpdqYXMwuZ7xcfZxquOzKVYLaYr1ADejdHjoeKE8qjELGV7XNaAKUr9vqs3EFoAFPv5qr3Pa2tyg+tqfUm6LO5smslzmBrWudUtu1INQ3fVGtMJjLmnxmEtPK2oPzCczapQ6UzbHh10mt8l7qOFKG6XUqKCnIk8shc4ucalxJJ0kmpPtXRa5myYHaTtwPPbyuWkzw7DeTt28/6T3VJbZIpxDE98ccTWhgY4tBq1ri40zkk5zoXDVHtjBKaX5YGufQAVdiL9B+4D5Lm3LbXNaJoGTFguteXOa66MwfdO3A41Dyhb3TSF76VoAABRrWjM1o3gFEsrXB1DWtKDd+vxch7wa347N33BTP/AE7/AOWPsOXS0f8Al0XPv6oUWwZU1tjo3MbLG8gljiRthmc1zcWneXzKGU9dDGNY2OOOt1janF2Li5xxc46VGkZmVrfm0p69KKAQAb9lPdTNSwN+e68MOxZKPJLQ03o8S4YimldsuOcyywxyya89zzI2QFz2iO7dutkdi7bYkb2HElFitpj1ygB1yJ0ZrvB92pHHgvcOUiIXQuaHsJvNrWrH/uYd6u+Mx6SpbM0RaPbQ/afvYoDhm0UvUlu2Hld9uRT9TVkgbI4x2h0h1l9GmFzMLue8XH2JHky3mGVsrQCW1oDmxaW73KjJVvMDrzQDtCzHQ4UrgiCZjA0OGDidt2H3apjeG5tRtP6+FxssYc5jTgHOAJ4iQCnGqDKsrLU9rHvjbEbrGNJa1rWgU2owNc+OeuhI6JwcvtcQ6WzxSyAAa4S4XqCgMjQaPPKsongMLc7NNRf/AEqsIzSK0+/hGqqIC0VADb7GPcBmDnN22HLj0r3NaXRWGARuLNedI6RzSQ4mNwa1t4Y0A3krtlsdLI6R5q5xqT8gBxAUHQpNiytdjMUkbZoq3g1xLS12arHtxbXfH/3W4laZHkXVrQ7r/ou3q2eC5xF1flS7TO6WwNfIS58c+ttecXFjmXi0k4mhxXjU08h9oIJBFllIINCCLlCCMxUXKGVDI1rGsbHGyt2NtaVOcuJxc7jK85LyjrLnOuh4fG6MtJIBa+lcRjvfNTpW6Vrq4ClfTHeguGcDX1TPIttfOJYZnukZrT31eS5zHMAIe1zsRT2YpLZZQ17HOF4Nc1xbpAIJHSMOlTZ8s1jdHHHHC13jXKl7gN5z3Em7xKBDLdc1wAJa4OAIq0lpBo4b4wxCpJIDmitabfu5Ve7AVrRWl0j55nPs1ucXuJLYX34zvm4AasdQb1KYdKqd2mGaicMy8xhvxWaKOXeeC8htRQlkZN0GiUKbTI19KGpv3099u/YrSODufr+/uCv/AHNvIS85/Y1CO5t5CXnP7GoXprD/AB2ck7snktSPugbt/pt/l6risfdA3b/Tb/L1XF5m2+e/mkto813NCEIXKsEKZkiwa9OyMmjSauOhjQXOPFgPaQoab5GtccMU0jw17ngRNjvFri12MjjTENoAK6cFrA0OeM7DarsALhXBRssWBsT262XOjkY2Rhd411wzOoAKgg/Jesi5NEzn3i+7HGZC1gBkcG0F1gOFcVKyhbYprI261sToH0awyFxdHJiS0uxNH728FCyTGS8lszIHtFWuc4sBNQCL29hpzrYtYJhQVBv+1/KuQ3P3j7vXq1vsxadbbMyQEbVzmuYcca4BwNOheci5O1+dsZJaDUkjF1GguIaN9xom2VLY42Z7bRNDNKXN1q4Wue2h25c5gAALcKHFJcnRXpB/ithIBLXuJaA4ZgXDxa6VMjQJW7cLsNuBvoP6Q4APH9KRaHWUtcGstEcgG1vOaQT5xtAW9Ci2GxullZG3O9wA4q5yeIDHoVhtFtfrErbVPBMCwiJrXMkkEmF1wLRUNGNSUjyPbtZtEcpFQx1SN+hqDTjoSiVjBI2uBxupQV20qpcBnCuHT5U8WaxmXWaz+NdE1W3b1aVuU8SvHWiU2yymOR8bvGY4tOjA5xxHOmzMixiUP2RZ9YDr16//AIl0G9d1vxr9MKf9kuyrbdenklpQPcSBv0zCvHSiiZtGXgA1upu+4HaoeLrxQ19lM2FDDHG6fXHvlbfDGENa1h8UucQSXGhNBoUG2iK8NZMl0jEPpeDqmoq3AilDXjTS0xNtTIXNliZIyNsb2SPEfiVo5hOBBB6EqttlEbg0SMkwBJYasBJO1Dv1UFDXjRM2g/xAzbr/AL9Ch4oLsFNstihdZZJXa7fYQ3BzQwl966aFtaCgrjjjmStObGxuwZgZIQ5zmuDDI0PpHfrtTjU7w36hL8mQMfNG2RzWsLhec40bdGJBJ0gUHGQqvZXMAFKj9/FFDh4QN37TG25BayzB4c4zNDHSsNLrWS3rtBStRRtcd9KILt4X7xbv3SA6nESCFZLPqggltD78QjFoBY+UyvwaRRpLDtRSjeRVlzaEg0NMKg1GGg7441a0NjFHR0ph057x+1aTNuLfvX8ftO3WOyCBs1LVQyFlL8VahodXxM2KSm7e/VdrmqL12uatKXqb9M6YSTt2Cxl4XhO4ltReuljQDTPSu+lzW1IGAqaVOAx0neCzmINKAYBQ8i6iZZbsUUWtCPXavjbIb7mkUeDQC60Yii55Lye17ZJJXObFEAXXaX3Fxusa2uAJO+VJ1SNbWEtkikuwMjNx7XkOYDWtN7HArnkiZhimge8R66Glr3YMD4yXAPO8CDSu8tSxunoQOWytLvdSQM/7uu916NjgmjkdCJGPibfLHuDmujGDi0gAhwqCa4JfYYA+WNhrR8jGmmejnNaacdCmsMDbNHM58sT3yROiYyN4eaSUvPcRg0ADDSluTJA2eFxIAErCScAAHtJJO8AFD2jOZnAA7R6qrxeKptaNTrBaoo2ue6GVxaHYXw5pLZGk0pUOGjMQkUjaEjQSPYVZ8h5Uj2TIyV7Wx6+6WOQkXWvDnV22aj2H+NKrEx2zuU/yptDYw0OZtJ9MP7HNXkDaAt2kryhCFxrBCEIQhX/ubeQl5z+xqEdzbyEvOf2NQvYWH+OzkvQ2TyWpH3QN2/02/wAvVcV81V6lJ7RaNcj1u7cDds4g1BdxHSk/g/tXmvfPZSK12SZ8znNaaVSqeCQyOIacVW0KyeD+1ea989lHg/tXmvfPZXNqU/AVl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VbQrJ4P7V5r3z2UeD+1ea989lGpT8BRq8vCVW0KyeD+1ea989lHg/tXmvfPZRqU/AUavLwlVtCsng/tXmvfPZR4P7V5r3z2UalPwFGry8JTvubeQl5z+xqFP1HZEks0b2y3aufeF01FLrRoGhC9RZGlkLWuFDRO7M0tiAK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32" name="Picture 12" descr="http://amssustainability.ca/wp-content/uploads/una-logo-final-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72400" y="2057400"/>
            <a:ext cx="914400" cy="671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40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 descr="2MN_UBC_BRDF_EntNight_Credit_MitsNaga_0127.jpg"/>
          <p:cNvPicPr>
            <a:picLocks noGrp="1" noChangeAspect="1"/>
          </p:cNvPicPr>
          <p:nvPr>
            <p:ph sz="quarter"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0" y="-228600"/>
            <a:ext cx="9144000" cy="62054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337300"/>
            <a:ext cx="609600" cy="520700"/>
          </a:xfrm>
        </p:spPr>
        <p:txBody>
          <a:bodyPr/>
          <a:lstStyle/>
          <a:p>
            <a:pPr>
              <a:defRPr/>
            </a:pPr>
            <a:fld id="{D86140A6-9CBF-43A2-8E2E-DF8D3CDE8064}" type="slidenum">
              <a:rPr lang="en-US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</a:t>
            </a:fld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idx="4294967295"/>
          </p:nvPr>
        </p:nvSpPr>
        <p:spPr>
          <a:xfrm>
            <a:off x="0" y="90488"/>
            <a:ext cx="4979988" cy="733425"/>
          </a:xfrm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BRDF?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0108504"/>
              </p:ext>
            </p:extLst>
          </p:nvPr>
        </p:nvGraphicFramePr>
        <p:xfrm>
          <a:off x="457200" y="1139489"/>
          <a:ext cx="4118629" cy="4222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8629"/>
              </a:tblGrid>
              <a:tr h="561618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dirty="0" smtClean="0"/>
                        <a:t>Summary</a:t>
                      </a:r>
                    </a:p>
                  </a:txBody>
                  <a:tcPr>
                    <a:solidFill>
                      <a:srgbClr val="002B50"/>
                    </a:solidFill>
                  </a:tcPr>
                </a:tc>
              </a:tr>
              <a:tr h="3660562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Biomass cogeneration</a:t>
                      </a:r>
                      <a:r>
                        <a:rPr lang="en-US" b="0" baseline="0" dirty="0" smtClean="0">
                          <a:solidFill>
                            <a:schemeClr val="tx2"/>
                          </a:solidFill>
                        </a:rPr>
                        <a:t> demonstration project using syngas clean up technology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b="0" baseline="0" dirty="0" smtClean="0">
                          <a:solidFill>
                            <a:schemeClr val="tx2"/>
                          </a:solidFill>
                        </a:rPr>
                        <a:t>A social license demonstration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b="0" baseline="0" dirty="0" smtClean="0">
                          <a:solidFill>
                            <a:schemeClr val="tx2"/>
                          </a:solidFill>
                        </a:rPr>
                        <a:t>A $27.4M multi-partnership project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b="0" baseline="0" dirty="0" smtClean="0">
                          <a:solidFill>
                            <a:schemeClr val="tx2"/>
                          </a:solidFill>
                        </a:rPr>
                        <a:t>Building constructed from Canadian produced Cross Laminated Timber (CLT)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Thermal Mode: 6 </a:t>
                      </a:r>
                      <a:r>
                        <a:rPr lang="en-US" b="0" dirty="0" err="1" smtClean="0">
                          <a:solidFill>
                            <a:schemeClr val="tx2"/>
                          </a:solidFill>
                        </a:rPr>
                        <a:t>MW</a:t>
                      </a:r>
                      <a:r>
                        <a:rPr lang="en-US" b="0" baseline="-25000" dirty="0" err="1" smtClean="0">
                          <a:solidFill>
                            <a:schemeClr val="tx2"/>
                          </a:solidFill>
                        </a:rPr>
                        <a:t>t</a:t>
                      </a:r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 or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Cogeneration Mode:</a:t>
                      </a:r>
                      <a:r>
                        <a:rPr lang="en-US" b="0" baseline="0" dirty="0" smtClean="0">
                          <a:solidFill>
                            <a:schemeClr val="tx2"/>
                          </a:solidFill>
                        </a:rPr>
                        <a:t> 2.9 </a:t>
                      </a:r>
                      <a:r>
                        <a:rPr lang="en-US" b="0" baseline="0" dirty="0" err="1" smtClean="0">
                          <a:solidFill>
                            <a:schemeClr val="tx2"/>
                          </a:solidFill>
                        </a:rPr>
                        <a:t>MW</a:t>
                      </a:r>
                      <a:r>
                        <a:rPr lang="en-US" b="0" baseline="-25000" dirty="0" err="1" smtClean="0">
                          <a:solidFill>
                            <a:schemeClr val="tx2"/>
                          </a:solidFill>
                        </a:rPr>
                        <a:t>t</a:t>
                      </a:r>
                      <a:r>
                        <a:rPr lang="en-US" b="0" baseline="0" dirty="0" smtClean="0">
                          <a:solidFill>
                            <a:schemeClr val="tx2"/>
                          </a:solidFill>
                        </a:rPr>
                        <a:t> &amp; 2MW</a:t>
                      </a:r>
                      <a:r>
                        <a:rPr lang="en-US" b="0" baseline="-25000" dirty="0" smtClean="0">
                          <a:solidFill>
                            <a:schemeClr val="tx2"/>
                          </a:solidFill>
                        </a:rPr>
                        <a:t>e</a:t>
                      </a:r>
                      <a:endParaRPr lang="en-US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E9EDF4">
                        <a:alpha val="65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260461"/>
              </p:ext>
            </p:extLst>
          </p:nvPr>
        </p:nvGraphicFramePr>
        <p:xfrm>
          <a:off x="4800600" y="1146347"/>
          <a:ext cx="3967549" cy="4176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7549"/>
              </a:tblGrid>
              <a:tr h="54812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dirty="0" smtClean="0"/>
                        <a:t>Why the BRDF</a:t>
                      </a:r>
                      <a:r>
                        <a:rPr lang="en-US" baseline="0" dirty="0" smtClean="0"/>
                        <a:t> made sense</a:t>
                      </a:r>
                      <a:r>
                        <a:rPr lang="en-US" dirty="0" smtClean="0"/>
                        <a:t>?</a:t>
                      </a:r>
                    </a:p>
                  </a:txBody>
                  <a:tcPr>
                    <a:solidFill>
                      <a:srgbClr val="002B50"/>
                    </a:solidFill>
                  </a:tcPr>
                </a:tc>
              </a:tr>
              <a:tr h="3628335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Positive return on UBC’s investment within 15 years.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12%</a:t>
                      </a:r>
                      <a:r>
                        <a:rPr lang="en-US" b="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reduction</a:t>
                      </a:r>
                      <a:r>
                        <a:rPr lang="en-US" b="0" baseline="0" dirty="0" smtClean="0">
                          <a:solidFill>
                            <a:schemeClr val="tx2"/>
                          </a:solidFill>
                        </a:rPr>
                        <a:t> of  UBC CO</a:t>
                      </a:r>
                      <a:r>
                        <a:rPr lang="en-US" b="0" baseline="-25000" dirty="0" smtClean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lang="en-US" b="0" baseline="0" dirty="0" smtClean="0">
                          <a:solidFill>
                            <a:schemeClr val="tx2"/>
                          </a:solidFill>
                        </a:rPr>
                        <a:t> emissions and o</a:t>
                      </a:r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ffsetting the consumption of 150,000 GJ of natural</a:t>
                      </a:r>
                      <a:r>
                        <a:rPr lang="en-US" b="0" baseline="0" dirty="0" smtClean="0">
                          <a:solidFill>
                            <a:schemeClr val="tx2"/>
                          </a:solidFill>
                        </a:rPr>
                        <a:t> gas</a:t>
                      </a:r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 at the Powerhouse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Diversifies UBC’s thermal fuel source mix.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“Campus as a Living Lab” </a:t>
                      </a:r>
                      <a:r>
                        <a:rPr lang="en-US" b="0" baseline="0" dirty="0" smtClean="0">
                          <a:solidFill>
                            <a:schemeClr val="tx2"/>
                          </a:solidFill>
                        </a:rPr>
                        <a:t> collaboration between Faculty, Operations &amp; Industry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b="0" dirty="0" smtClean="0"/>
                    </a:p>
                  </a:txBody>
                  <a:tcPr>
                    <a:solidFill>
                      <a:srgbClr val="E9EDF4">
                        <a:alpha val="6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-142103" y="0"/>
            <a:ext cx="928610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0" hangingPunct="0">
              <a:defRPr sz="3600" b="1">
                <a:latin typeface="+mj-lt"/>
                <a:ea typeface="+mj-ea"/>
                <a:cs typeface="+mj-cs"/>
              </a:defRPr>
            </a:lvl1pPr>
            <a:lvl2pPr algn="ctr" eaLnBrk="0" hangingPunct="0">
              <a:defRPr sz="3600" b="1">
                <a:latin typeface="Verdana" pitchFamily="34" charset="0"/>
              </a:defRPr>
            </a:lvl2pPr>
            <a:lvl3pPr algn="ctr" eaLnBrk="0" hangingPunct="0">
              <a:defRPr sz="3600" b="1">
                <a:latin typeface="Verdana" pitchFamily="34" charset="0"/>
              </a:defRPr>
            </a:lvl3pPr>
            <a:lvl4pPr algn="ctr" eaLnBrk="0" hangingPunct="0">
              <a:defRPr sz="3600" b="1">
                <a:latin typeface="Verdana" pitchFamily="34" charset="0"/>
              </a:defRPr>
            </a:lvl4pPr>
            <a:lvl5pPr algn="ctr" eaLnBrk="0" hangingPunct="0">
              <a:defRPr sz="3600" b="1">
                <a:latin typeface="Verdan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latin typeface="Verdan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latin typeface="Verdan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latin typeface="Verdan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latin typeface="Verdana" pitchFamily="34" charset="0"/>
              </a:defRPr>
            </a:lvl9pPr>
          </a:lstStyle>
          <a:p>
            <a:endParaRPr lang="fr-FR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93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292801"/>
            <a:ext cx="9144000" cy="6879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Modes of operation: Thermal only or Research Cogeneration Mode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6492875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17F74E-0843-4C96-9DAC-0F5CA6F4534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NXTIconGasifierSDNov07_s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06" y="2773254"/>
            <a:ext cx="1435658" cy="178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/>
        </p:nvSpPr>
        <p:spPr>
          <a:xfrm>
            <a:off x="28918" y="4545967"/>
            <a:ext cx="17347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Biomass Gasifier</a:t>
            </a:r>
            <a:endParaRPr lang="en-CA" sz="1600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86493" y="7245424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endParaRPr lang="en-CA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80512" y="7245424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Installed</a:t>
            </a:r>
            <a:endParaRPr lang="en-CA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334965" y="7228547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CA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12350" y="2860948"/>
            <a:ext cx="3511235" cy="2693087"/>
            <a:chOff x="1412350" y="2860948"/>
            <a:chExt cx="3511235" cy="2693087"/>
          </a:xfrm>
        </p:grpSpPr>
        <p:grpSp>
          <p:nvGrpSpPr>
            <p:cNvPr id="4" name="Group 3"/>
            <p:cNvGrpSpPr/>
            <p:nvPr/>
          </p:nvGrpSpPr>
          <p:grpSpPr>
            <a:xfrm>
              <a:off x="1412350" y="2860948"/>
              <a:ext cx="2528525" cy="2693087"/>
              <a:chOff x="1412350" y="2860948"/>
              <a:chExt cx="2528525" cy="2693087"/>
            </a:xfrm>
          </p:grpSpPr>
          <p:cxnSp>
            <p:nvCxnSpPr>
              <p:cNvPr id="22" name="Elbow Connector 21"/>
              <p:cNvCxnSpPr/>
              <p:nvPr/>
            </p:nvCxnSpPr>
            <p:spPr>
              <a:xfrm>
                <a:off x="1412350" y="2860948"/>
                <a:ext cx="962904" cy="571500"/>
              </a:xfrm>
              <a:prstGeom prst="bentConnector3">
                <a:avLst>
                  <a:gd name="adj1" fmla="val 51319"/>
                </a:avLst>
              </a:prstGeom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8" name="Picture 7" descr="NXTIconOxidizer2SDNov07_sm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829005" y="4020387"/>
                <a:ext cx="1823175" cy="57123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5123" name="Picture 3" descr="T:\Joshua\BDRF\Images\Nexterra Process\30 2013-03-07UBC.jpg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912175" y="4511012"/>
                <a:ext cx="1028700" cy="45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2411976" y="5215481"/>
                <a:ext cx="135806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ln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Steam Boiler</a:t>
                </a:r>
                <a:endParaRPr lang="en-CA" sz="1600" dirty="0">
                  <a:ln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995936" y="4365104"/>
              <a:ext cx="927649" cy="360040"/>
              <a:chOff x="3995936" y="4365104"/>
              <a:chExt cx="927649" cy="36004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3995936" y="4365104"/>
                <a:ext cx="92764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ln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Steam</a:t>
                </a:r>
                <a:endParaRPr lang="en-CA" sz="1600" baseline="-25000" dirty="0">
                  <a:ln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 flipV="1">
                <a:off x="4139952" y="4725144"/>
                <a:ext cx="648072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Rectangle 30"/>
          <p:cNvSpPr/>
          <p:nvPr/>
        </p:nvSpPr>
        <p:spPr>
          <a:xfrm>
            <a:off x="4799594" y="4653136"/>
            <a:ext cx="4164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MWt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peak in Thermal Mode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412350" y="1362254"/>
            <a:ext cx="6904066" cy="3444190"/>
            <a:chOff x="1412350" y="1362254"/>
            <a:chExt cx="6904066" cy="3444190"/>
          </a:xfrm>
        </p:grpSpPr>
        <p:grpSp>
          <p:nvGrpSpPr>
            <p:cNvPr id="6" name="Group 5"/>
            <p:cNvGrpSpPr/>
            <p:nvPr/>
          </p:nvGrpSpPr>
          <p:grpSpPr>
            <a:xfrm>
              <a:off x="1412350" y="1362254"/>
              <a:ext cx="2805291" cy="1498694"/>
              <a:chOff x="1412350" y="1362254"/>
              <a:chExt cx="2805291" cy="1498694"/>
            </a:xfrm>
          </p:grpSpPr>
          <p:pic>
            <p:nvPicPr>
              <p:cNvPr id="5124" name="Picture 4" descr="T:\Joshua\BDRF\Images\Nexterra Process\28 2013-03-07UBC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3768" y="1637928"/>
                <a:ext cx="1733873" cy="114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2369916" y="1362254"/>
                <a:ext cx="16642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ln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Engine &amp; HRSG</a:t>
                </a:r>
                <a:endParaRPr lang="en-CA" sz="1600" dirty="0">
                  <a:ln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9" name="Elbow Connector 48"/>
              <p:cNvCxnSpPr/>
              <p:nvPr/>
            </p:nvCxnSpPr>
            <p:spPr>
              <a:xfrm flipV="1">
                <a:off x="1412350" y="2209428"/>
                <a:ext cx="962904" cy="651520"/>
              </a:xfrm>
              <a:prstGeom prst="bentConnector3">
                <a:avLst>
                  <a:gd name="adj1" fmla="val 52261"/>
                </a:avLst>
              </a:prstGeom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4355976" y="1556792"/>
              <a:ext cx="3960440" cy="3249652"/>
              <a:chOff x="4355976" y="1556792"/>
              <a:chExt cx="3960440" cy="3249652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4781640" y="1556792"/>
                <a:ext cx="2166624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ln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2 MWe Electrical </a:t>
                </a:r>
              </a:p>
              <a:p>
                <a:r>
                  <a:rPr lang="en-US" b="1" dirty="0" smtClean="0">
                    <a:ln>
                      <a:solidFill>
                        <a:schemeClr val="tx1"/>
                      </a:solidFill>
                    </a:ln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1.4</a:t>
                </a:r>
                <a:r>
                  <a:rPr lang="en-US" sz="1600" dirty="0" smtClean="0">
                    <a:ln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ln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MWt</a:t>
                </a:r>
                <a:r>
                  <a:rPr lang="en-US" sz="1600" dirty="0" smtClean="0">
                    <a:ln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 Steam</a:t>
                </a:r>
                <a:endParaRPr lang="en-US" sz="1600" dirty="0">
                  <a:ln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 smtClean="0">
                    <a:ln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1 MWt Hot Water</a:t>
                </a:r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>
                <a:off x="4355976" y="2132856"/>
                <a:ext cx="342842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Rectangle 44"/>
              <p:cNvSpPr/>
              <p:nvPr/>
            </p:nvSpPr>
            <p:spPr>
              <a:xfrm>
                <a:off x="4943609" y="4437112"/>
                <a:ext cx="337280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ln>
                      <a:solidFill>
                        <a:schemeClr val="tx1"/>
                      </a:solidFill>
                    </a:ln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1.5</a:t>
                </a:r>
                <a:r>
                  <a:rPr lang="en-US" sz="1600" b="1" dirty="0" smtClean="0">
                    <a:ln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n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MWt</a:t>
                </a:r>
                <a:r>
                  <a:rPr lang="en-US" sz="1600" dirty="0">
                    <a:ln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n-US" sz="1600" dirty="0" smtClean="0">
                    <a:ln>
                      <a:solidFill>
                        <a:schemeClr val="tx1"/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CHP mode</a:t>
                </a: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5062314" y="5022048"/>
            <a:ext cx="2304256" cy="725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Only</a:t>
            </a:r>
            <a:endParaRPr lang="en-CA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47055" y="2860948"/>
            <a:ext cx="3626970" cy="424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 Cogeneration</a:t>
            </a:r>
            <a:endParaRPr lang="en-CA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29" grpId="0"/>
      <p:bldP spid="29" grpId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916832"/>
            <a:ext cx="8291264" cy="2736304"/>
          </a:xfrm>
          <a:solidFill>
            <a:schemeClr val="accent1">
              <a:alpha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fr-F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social licence </a:t>
            </a:r>
            <a:r>
              <a:rPr lang="fr-FR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barriers</a:t>
            </a:r>
            <a:r>
              <a:rPr lang="fr-F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BRDF?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biomass sourcing</a:t>
            </a:r>
          </a:p>
          <a:p>
            <a:r>
              <a:rPr lang="en-US" sz="2800" dirty="0">
                <a:solidFill>
                  <a:schemeClr val="bg1"/>
                </a:solidFill>
              </a:rPr>
              <a:t>b</a:t>
            </a:r>
            <a:r>
              <a:rPr lang="en-US" sz="2800" dirty="0" smtClean="0">
                <a:solidFill>
                  <a:schemeClr val="bg1"/>
                </a:solidFill>
              </a:rPr>
              <a:t>uilding siting</a:t>
            </a:r>
          </a:p>
          <a:p>
            <a:r>
              <a:rPr lang="en-US" sz="2800" dirty="0">
                <a:solidFill>
                  <a:schemeClr val="bg1"/>
                </a:solidFill>
              </a:rPr>
              <a:t>t</a:t>
            </a:r>
            <a:r>
              <a:rPr lang="en-US" sz="2800" dirty="0" smtClean="0">
                <a:solidFill>
                  <a:schemeClr val="bg1"/>
                </a:solidFill>
              </a:rPr>
              <a:t>ruck traffic</a:t>
            </a:r>
          </a:p>
          <a:p>
            <a:r>
              <a:rPr lang="en-US" sz="2800" dirty="0">
                <a:solidFill>
                  <a:schemeClr val="bg1"/>
                </a:solidFill>
              </a:rPr>
              <a:t>a</a:t>
            </a:r>
            <a:r>
              <a:rPr lang="en-US" sz="2800" dirty="0" smtClean="0">
                <a:solidFill>
                  <a:schemeClr val="bg1"/>
                </a:solidFill>
              </a:rPr>
              <a:t>ir </a:t>
            </a:r>
            <a:r>
              <a:rPr lang="en-US" sz="2800" dirty="0">
                <a:solidFill>
                  <a:schemeClr val="bg1"/>
                </a:solidFill>
              </a:rPr>
              <a:t>e</a:t>
            </a:r>
            <a:r>
              <a:rPr lang="en-US" sz="2800" dirty="0" smtClean="0">
                <a:solidFill>
                  <a:schemeClr val="bg1"/>
                </a:solidFill>
              </a:rPr>
              <a:t>missions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-142103" y="307504"/>
            <a:ext cx="928610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eaLnBrk="0" hangingPunct="0">
              <a:defRPr sz="3600" b="1">
                <a:latin typeface="+mj-lt"/>
                <a:ea typeface="+mj-ea"/>
                <a:cs typeface="+mj-cs"/>
              </a:defRPr>
            </a:lvl1pPr>
            <a:lvl2pPr algn="ctr" eaLnBrk="0" hangingPunct="0">
              <a:defRPr sz="3600" b="1">
                <a:latin typeface="Verdana" pitchFamily="34" charset="0"/>
              </a:defRPr>
            </a:lvl2pPr>
            <a:lvl3pPr algn="ctr" eaLnBrk="0" hangingPunct="0">
              <a:defRPr sz="3600" b="1">
                <a:latin typeface="Verdana" pitchFamily="34" charset="0"/>
              </a:defRPr>
            </a:lvl3pPr>
            <a:lvl4pPr algn="ctr" eaLnBrk="0" hangingPunct="0">
              <a:defRPr sz="3600" b="1">
                <a:latin typeface="Verdana" pitchFamily="34" charset="0"/>
              </a:defRPr>
            </a:lvl4pPr>
            <a:lvl5pPr algn="ctr" eaLnBrk="0" hangingPunct="0">
              <a:defRPr sz="3600" b="1">
                <a:latin typeface="Verdan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latin typeface="Verdan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latin typeface="Verdan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latin typeface="Verdan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latin typeface="Verdana" pitchFamily="34" charset="0"/>
              </a:defRPr>
            </a:lvl9pPr>
          </a:lstStyle>
          <a:p>
            <a:r>
              <a:rPr lang="fr-FR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fr-F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fr-F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barriers</a:t>
            </a:r>
            <a:r>
              <a:rPr lang="fr-F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overcome</a:t>
            </a:r>
            <a:r>
              <a:rPr lang="fr-F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r-FR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</a:t>
            </a:r>
            <a:r>
              <a:rPr lang="fr-F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learned</a:t>
            </a:r>
            <a:r>
              <a:rPr lang="fr-F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56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9" descr="UBCCloverdaleTruck2.JP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3566160"/>
            <a:ext cx="3383280" cy="2011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93"/>
          <a:stretch/>
        </p:blipFill>
        <p:spPr bwMode="auto">
          <a:xfrm>
            <a:off x="685800" y="914400"/>
            <a:ext cx="320040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1571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Fuel (Biomass) Sourcing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8" name="Content Placeholder 3" descr="2DE_0083-credit Don Erhard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0" y="3264926"/>
            <a:ext cx="3537004" cy="2391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114801" y="918389"/>
            <a:ext cx="5029199" cy="2400657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dk1"/>
                </a:solidFill>
              </a:rPr>
              <a:t>Fuel </a:t>
            </a:r>
            <a:r>
              <a:rPr lang="en-US" sz="1600" dirty="0" smtClean="0"/>
              <a:t>is ground &amp; chipped waste </a:t>
            </a:r>
            <a:r>
              <a:rPr lang="en-US" sz="1600" dirty="0" smtClean="0">
                <a:solidFill>
                  <a:schemeClr val="dk1"/>
                </a:solidFill>
              </a:rPr>
              <a:t>wood:</a:t>
            </a:r>
          </a:p>
          <a:p>
            <a:pPr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smtClean="0"/>
              <a:t>Saw</a:t>
            </a:r>
            <a:r>
              <a:rPr lang="en-US" sz="1400" dirty="0" smtClean="0">
                <a:solidFill>
                  <a:schemeClr val="dk1"/>
                </a:solidFill>
              </a:rPr>
              <a:t>mill residuals</a:t>
            </a:r>
          </a:p>
          <a:p>
            <a:pPr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smtClean="0"/>
              <a:t>Furniture/carpentry offcuts</a:t>
            </a:r>
          </a:p>
          <a:p>
            <a:pPr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dk1"/>
                </a:solidFill>
              </a:rPr>
              <a:t>Municipal trimmings</a:t>
            </a:r>
          </a:p>
          <a:p>
            <a:pPr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smtClean="0"/>
              <a:t>Land </a:t>
            </a:r>
            <a:r>
              <a:rPr lang="en-US" sz="1400" dirty="0"/>
              <a:t>c</a:t>
            </a:r>
            <a:r>
              <a:rPr lang="en-US" sz="1400" dirty="0" smtClean="0"/>
              <a:t>learing operations</a:t>
            </a:r>
            <a:endParaRPr lang="en-US" sz="1400" dirty="0" smtClean="0">
              <a:solidFill>
                <a:schemeClr val="dk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dk1"/>
                </a:solidFill>
              </a:rPr>
              <a:t>Fuel is renewable as it diverts wood waste from landfills where it would otherwise rot and produce methane.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Uses </a:t>
            </a:r>
            <a:r>
              <a:rPr lang="en-US" sz="1600" dirty="0" smtClean="0">
                <a:solidFill>
                  <a:schemeClr val="dk1"/>
                </a:solidFill>
              </a:rPr>
              <a:t>2-4 trucks </a:t>
            </a:r>
            <a:r>
              <a:rPr lang="en-US" sz="1600" dirty="0">
                <a:solidFill>
                  <a:schemeClr val="dk1"/>
                </a:solidFill>
              </a:rPr>
              <a:t>per day </a:t>
            </a:r>
            <a:r>
              <a:rPr lang="en-US" sz="1600" dirty="0" smtClean="0">
                <a:solidFill>
                  <a:schemeClr val="dk1"/>
                </a:solidFill>
              </a:rPr>
              <a:t>for 12,500 dry </a:t>
            </a:r>
            <a:r>
              <a:rPr lang="en-US" sz="1600" dirty="0">
                <a:solidFill>
                  <a:schemeClr val="dk1"/>
                </a:solidFill>
              </a:rPr>
              <a:t>tonnes per year</a:t>
            </a:r>
            <a:r>
              <a:rPr lang="en-US" sz="1600" dirty="0">
                <a:cs typeface="Arial"/>
              </a:rPr>
              <a:t>.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7F74E-0843-4C96-9DAC-0F5CA6F4534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T:\Joshua\BDRF\Images\Location\23 2013-03-07UB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21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58200" y="6356350"/>
            <a:ext cx="685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6140A6-9CBF-43A2-8E2E-DF8D3CDE806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idx="4294967295"/>
          </p:nvPr>
        </p:nvSpPr>
        <p:spPr>
          <a:xfrm>
            <a:off x="0" y="2971800"/>
            <a:ext cx="3429000" cy="962025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License: </a:t>
            </a:r>
            <a:b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BRDF Siting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914400" y="4114800"/>
            <a:ext cx="7086600" cy="16002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defPPr>
              <a:defRPr lang="en-US"/>
            </a:defPPr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/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/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site was chosen to be a first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its kind in BC, for a social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license,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demonstrate a biomass/cogeneration facility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a high density urban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setting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Secondary consideration for site was the close proximity to Marine Drive and operational support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964345">
            <a:off x="6191216" y="386890"/>
            <a:ext cx="663261" cy="265147"/>
          </a:xfrm>
          <a:prstGeom prst="rightArrow">
            <a:avLst>
              <a:gd name="adj1" fmla="val 36448"/>
              <a:gd name="adj2" fmla="val 663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 rot="18651326">
            <a:off x="6386380" y="1347983"/>
            <a:ext cx="663261" cy="265147"/>
          </a:xfrm>
          <a:prstGeom prst="rightArrow">
            <a:avLst>
              <a:gd name="adj1" fmla="val 36448"/>
              <a:gd name="adj2" fmla="val 663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029200" y="1143000"/>
            <a:ext cx="1600200" cy="457200"/>
          </a:xfrm>
          <a:prstGeom prst="ellipse">
            <a:avLst/>
          </a:prstGeom>
          <a:solidFill>
            <a:srgbClr val="AE0275">
              <a:alpha val="69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Childcare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Isosceles Triangle 11"/>
          <p:cNvSpPr/>
          <p:nvPr/>
        </p:nvSpPr>
        <p:spPr>
          <a:xfrm rot="16200000">
            <a:off x="5486400" y="685800"/>
            <a:ext cx="5257800" cy="2057400"/>
          </a:xfrm>
          <a:prstGeom prst="triangle">
            <a:avLst/>
          </a:prstGeom>
          <a:solidFill>
            <a:srgbClr val="FFFF00">
              <a:alpha val="3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en-CA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  </a:t>
            </a:r>
            <a:endParaRPr lang="fr-FR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owchart: Merge 13"/>
          <p:cNvSpPr/>
          <p:nvPr/>
        </p:nvSpPr>
        <p:spPr>
          <a:xfrm>
            <a:off x="2514600" y="0"/>
            <a:ext cx="5029200" cy="1143000"/>
          </a:xfrm>
          <a:prstGeom prst="flowChartMerge">
            <a:avLst/>
          </a:prstGeom>
          <a:solidFill>
            <a:srgbClr val="FFFF00">
              <a:alpha val="4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  <a:endParaRPr lang="fr-FR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514600" y="2514600"/>
            <a:ext cx="1600200" cy="457200"/>
          </a:xfrm>
          <a:prstGeom prst="ellipse">
            <a:avLst/>
          </a:prstGeom>
          <a:solidFill>
            <a:srgbClr val="AE0275">
              <a:alpha val="68627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Childcare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6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8" grpId="0" animBg="1"/>
      <p:bldP spid="9" grpId="0" build="allAtOnce" animBg="1"/>
      <p:bldP spid="12" grpId="0" build="allAtOnce" animBg="1"/>
      <p:bldP spid="14" grpId="0" build="allAtOnce" animBg="1"/>
      <p:bldP spid="13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Above &amp; beyond:</a:t>
            </a:r>
            <a:r>
              <a:rPr lang="en-US" sz="3200" b="1" dirty="0" smtClean="0">
                <a:solidFill>
                  <a:schemeClr val="tx1"/>
                </a:solidFill>
              </a:rPr>
              <a:t> Ambient Air Monitor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685800"/>
            <a:ext cx="7315200" cy="5187315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Emission Dispersion Study showed Marine Tower 5 as the most likely residential building for air emission impact </a:t>
            </a:r>
          </a:p>
          <a:p>
            <a:r>
              <a:rPr lang="en-US" sz="1800" dirty="0" smtClean="0"/>
              <a:t>June </a:t>
            </a:r>
            <a:r>
              <a:rPr lang="en-US" sz="1800" dirty="0"/>
              <a:t>2012, </a:t>
            </a:r>
            <a:r>
              <a:rPr lang="en-US" sz="1800" dirty="0" smtClean="0"/>
              <a:t>UBC proactively installed a real time Ambient Air Monitor on Marine Tower 5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 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/>
          </a:p>
          <a:p>
            <a:r>
              <a:rPr lang="en-US" sz="1800" dirty="0" smtClean="0"/>
              <a:t>Automatic emails alerts if air quality limits are exceeded</a:t>
            </a:r>
          </a:p>
          <a:p>
            <a:pPr lvl="1"/>
            <a:r>
              <a:rPr lang="en-US" sz="1800" b="1" dirty="0" smtClean="0">
                <a:solidFill>
                  <a:srgbClr val="FF0000"/>
                </a:solidFill>
              </a:rPr>
              <a:t>24 hour average PM 2.5 &lt; 25 µg/m</a:t>
            </a:r>
            <a:r>
              <a:rPr lang="en-US" sz="1800" b="1" baseline="30000" dirty="0" smtClean="0">
                <a:solidFill>
                  <a:srgbClr val="FF0000"/>
                </a:solidFill>
              </a:rPr>
              <a:t>3</a:t>
            </a:r>
            <a:r>
              <a:rPr lang="en-US" sz="1800" b="1" dirty="0" smtClean="0">
                <a:solidFill>
                  <a:srgbClr val="FF0000"/>
                </a:solidFill>
              </a:rPr>
              <a:t> or</a:t>
            </a:r>
          </a:p>
          <a:p>
            <a:pPr lvl="1"/>
            <a:r>
              <a:rPr lang="en-US" sz="1800" b="1" dirty="0" smtClean="0">
                <a:solidFill>
                  <a:srgbClr val="FF0000"/>
                </a:solidFill>
              </a:rPr>
              <a:t>1 hour NO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</a:rPr>
              <a:t> &lt; 107 ppb</a:t>
            </a:r>
            <a:r>
              <a:rPr lang="en-US" sz="1800" dirty="0" smtClean="0"/>
              <a:t>	</a:t>
            </a:r>
          </a:p>
          <a:p>
            <a:r>
              <a:rPr lang="en-US" sz="1800" b="1" dirty="0" smtClean="0"/>
              <a:t>Air emissions remain well below Metro Vancouver limits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765313" y="2057400"/>
            <a:ext cx="3383280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7F74E-0843-4C96-9DAC-0F5CA6F4534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3" descr="T:\Joshua\BDRF\Images\Location\23 2013-03-07UB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03" r="2641" b="61539"/>
          <a:stretch>
            <a:fillRect/>
          </a:stretch>
        </p:blipFill>
        <p:spPr bwMode="auto">
          <a:xfrm>
            <a:off x="5715000" y="2057400"/>
            <a:ext cx="2286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 rot="10800000">
            <a:off x="6858000" y="2971800"/>
            <a:ext cx="685800" cy="22860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434" name="Picture 2" descr="https://encrypted-tbn3.gstatic.com/images?q=tbn:ANd9GcRd7vg8e2XMfdg-599haqZBiORmMd5b2YgcAcQ5FvLIhDL4sDs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2057400"/>
            <a:ext cx="2476500" cy="2076451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3657600" y="2286000"/>
            <a:ext cx="685800" cy="22860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107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15388</TotalTime>
  <Words>1805</Words>
  <Application>Microsoft Office PowerPoint</Application>
  <PresentationFormat>On-screen Show (4:3)</PresentationFormat>
  <Paragraphs>359</Paragraphs>
  <Slides>24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Who’s Involved</vt:lpstr>
      <vt:lpstr>What is the BRDF?</vt:lpstr>
      <vt:lpstr>PowerPoint Presentation</vt:lpstr>
      <vt:lpstr>PowerPoint Presentation</vt:lpstr>
      <vt:lpstr>Fuel (Biomass) Sourcing</vt:lpstr>
      <vt:lpstr>Social License:  BRDF Siting</vt:lpstr>
      <vt:lpstr>Above &amp; beyond: Ambient Air Monitor </vt:lpstr>
      <vt:lpstr>BRDF Air Emissions (Performance)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PERFORMANCE:  LESSONS LEARNED (Biomass Cogeneration)</vt:lpstr>
      <vt:lpstr>PERFORMANCE: ENHANCED</vt:lpstr>
      <vt:lpstr>PowerPoint Presentation</vt:lpstr>
      <vt:lpstr>PowerPoint Presentation</vt:lpstr>
      <vt:lpstr>NEXT STEPS:</vt:lpstr>
      <vt:lpstr>Thank You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ADES Energization Options Pre CEC Construction</dc:title>
  <dc:creator>Paul Holt</dc:creator>
  <cp:lastModifiedBy>David Woodson</cp:lastModifiedBy>
  <cp:revision>365</cp:revision>
  <cp:lastPrinted>2013-09-20T00:22:55Z</cp:lastPrinted>
  <dcterms:created xsi:type="dcterms:W3CDTF">2013-03-27T14:39:08Z</dcterms:created>
  <dcterms:modified xsi:type="dcterms:W3CDTF">2015-03-06T16:51:23Z</dcterms:modified>
</cp:coreProperties>
</file>